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476" r:id="rId2"/>
    <p:sldId id="2468" r:id="rId3"/>
    <p:sldId id="2455" r:id="rId4"/>
    <p:sldId id="1072" r:id="rId5"/>
    <p:sldId id="2519" r:id="rId6"/>
    <p:sldId id="2564" r:id="rId7"/>
    <p:sldId id="2565" r:id="rId8"/>
    <p:sldId id="2620" r:id="rId9"/>
    <p:sldId id="2621" r:id="rId10"/>
    <p:sldId id="2100" r:id="rId11"/>
    <p:sldId id="2101" r:id="rId12"/>
    <p:sldId id="2566" r:id="rId13"/>
    <p:sldId id="2567" r:id="rId14"/>
    <p:sldId id="2622" r:id="rId15"/>
    <p:sldId id="2623" r:id="rId16"/>
    <p:sldId id="2487" r:id="rId17"/>
    <p:sldId id="2208" r:id="rId18"/>
    <p:sldId id="2572" r:id="rId19"/>
    <p:sldId id="2210" r:id="rId20"/>
    <p:sldId id="2261" r:id="rId21"/>
    <p:sldId id="2624" r:id="rId22"/>
    <p:sldId id="2625" r:id="rId23"/>
    <p:sldId id="2573" r:id="rId24"/>
    <p:sldId id="2574" r:id="rId25"/>
    <p:sldId id="2577" r:id="rId26"/>
    <p:sldId id="2578" r:id="rId27"/>
    <p:sldId id="2626" r:id="rId28"/>
    <p:sldId id="2627" r:id="rId29"/>
    <p:sldId id="2628" r:id="rId30"/>
    <p:sldId id="2629" r:id="rId31"/>
    <p:sldId id="2630" r:id="rId32"/>
    <p:sldId id="2540" r:id="rId33"/>
    <p:sldId id="2541" r:id="rId34"/>
    <p:sldId id="2631" r:id="rId35"/>
    <p:sldId id="2544" r:id="rId36"/>
    <p:sldId id="2545" r:id="rId37"/>
    <p:sldId id="2632" r:id="rId38"/>
    <p:sldId id="2634" r:id="rId39"/>
    <p:sldId id="2635" r:id="rId40"/>
    <p:sldId id="2633" r:id="rId41"/>
    <p:sldId id="2636" r:id="rId42"/>
    <p:sldId id="2488" r:id="rId43"/>
    <p:sldId id="2466" r:id="rId44"/>
    <p:sldId id="2245" r:id="rId45"/>
    <p:sldId id="2229" r:id="rId46"/>
    <p:sldId id="2227" r:id="rId47"/>
    <p:sldId id="2226" r:id="rId48"/>
    <p:sldId id="1912" r:id="rId49"/>
    <p:sldId id="2506" r:id="rId50"/>
    <p:sldId id="1913" r:id="rId51"/>
    <p:sldId id="2507" r:id="rId52"/>
    <p:sldId id="1914" r:id="rId53"/>
    <p:sldId id="2508" r:id="rId54"/>
    <p:sldId id="1920" r:id="rId55"/>
    <p:sldId id="2509" r:id="rId56"/>
    <p:sldId id="1922" r:id="rId57"/>
    <p:sldId id="2510" r:id="rId58"/>
    <p:sldId id="1924" r:id="rId59"/>
    <p:sldId id="2512" r:id="rId60"/>
    <p:sldId id="1926" r:id="rId61"/>
    <p:sldId id="2514" r:id="rId62"/>
    <p:sldId id="2637" r:id="rId63"/>
    <p:sldId id="2037" r:id="rId64"/>
    <p:sldId id="2274" r:id="rId65"/>
    <p:sldId id="2585" r:id="rId66"/>
    <p:sldId id="2039" r:id="rId67"/>
    <p:sldId id="2518" r:id="rId68"/>
    <p:sldId id="2588" r:id="rId69"/>
    <p:sldId id="2589" r:id="rId70"/>
    <p:sldId id="2590" r:id="rId71"/>
    <p:sldId id="2591" r:id="rId72"/>
    <p:sldId id="2607" r:id="rId73"/>
    <p:sldId id="2608" r:id="rId74"/>
    <p:sldId id="2593" r:id="rId75"/>
    <p:sldId id="2594" r:id="rId76"/>
    <p:sldId id="2609" r:id="rId77"/>
    <p:sldId id="2597" r:id="rId78"/>
    <p:sldId id="2598" r:id="rId79"/>
    <p:sldId id="2638" r:id="rId80"/>
    <p:sldId id="2612" r:id="rId81"/>
    <p:sldId id="2602" r:id="rId82"/>
    <p:sldId id="2603" r:id="rId83"/>
    <p:sldId id="2639" r:id="rId84"/>
    <p:sldId id="2606" r:id="rId85"/>
    <p:sldId id="2617" r:id="rId86"/>
    <p:sldId id="2640" r:id="rId87"/>
    <p:sldId id="2641" r:id="rId88"/>
    <p:sldId id="2642" r:id="rId89"/>
    <p:sldId id="2485" r:id="rId90"/>
  </p:sldIdLst>
  <p:sldSz cx="12190413" cy="6859588"/>
  <p:notesSz cx="6858000" cy="9144000"/>
  <p:custDataLst>
    <p:tags r:id="rId93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8" userDrawn="1">
          <p15:clr>
            <a:srgbClr val="A4A3A4"/>
          </p15:clr>
        </p15:guide>
        <p15:guide id="2" pos="20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00">
          <p15:clr>
            <a:srgbClr val="A4A3A4"/>
          </p15:clr>
        </p15:guide>
        <p15:guide id="2" pos="2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8390AB"/>
    <a:srgbClr val="1F497D"/>
    <a:srgbClr val="FAFAFA"/>
    <a:srgbClr val="C4EAFF"/>
    <a:srgbClr val="B2DFFF"/>
    <a:srgbClr val="5899F0"/>
    <a:srgbClr val="558ED5"/>
    <a:srgbClr val="215968"/>
    <a:srgbClr val="00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29" autoAdjust="0"/>
  </p:normalViewPr>
  <p:slideViewPr>
    <p:cSldViewPr showGuides="1">
      <p:cViewPr varScale="1">
        <p:scale>
          <a:sx n="113" d="100"/>
          <a:sy n="113" d="100"/>
        </p:scale>
        <p:origin x="510" y="96"/>
      </p:cViewPr>
      <p:guideLst>
        <p:guide orient="horz" pos="1108"/>
        <p:guide pos="20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00"/>
        <p:guide pos="2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68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9588"/>
            <a:chOff x="0" y="0"/>
            <a:chExt cx="12192000" cy="6859588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89600" cy="6858000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rgbClr val="F8F8F8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9"/>
            <p:cNvSpPr/>
            <p:nvPr/>
          </p:nvSpPr>
          <p:spPr>
            <a:xfrm>
              <a:off x="0" y="0"/>
              <a:ext cx="8686800" cy="3829653"/>
            </a:xfrm>
            <a:custGeom>
              <a:avLst/>
              <a:gdLst>
                <a:gd name="connsiteX0" fmla="*/ 0 w 7180729"/>
                <a:gd name="connsiteY0" fmla="*/ 0 h 3429000"/>
                <a:gd name="connsiteX1" fmla="*/ 7180729 w 7180729"/>
                <a:gd name="connsiteY1" fmla="*/ 0 h 3429000"/>
                <a:gd name="connsiteX2" fmla="*/ 7180729 w 7180729"/>
                <a:gd name="connsiteY2" fmla="*/ 3429000 h 3429000"/>
                <a:gd name="connsiteX3" fmla="*/ 0 w 7180729"/>
                <a:gd name="connsiteY3" fmla="*/ 3429000 h 3429000"/>
                <a:gd name="connsiteX4" fmla="*/ 0 w 7180729"/>
                <a:gd name="connsiteY4" fmla="*/ 0 h 3429000"/>
                <a:gd name="connsiteX0-1" fmla="*/ 0 w 7180729"/>
                <a:gd name="connsiteY0-2" fmla="*/ 0 h 3429000"/>
                <a:gd name="connsiteX1-3" fmla="*/ 7180729 w 7180729"/>
                <a:gd name="connsiteY1-4" fmla="*/ 0 h 3429000"/>
                <a:gd name="connsiteX2-5" fmla="*/ 0 w 7180729"/>
                <a:gd name="connsiteY2-6" fmla="*/ 3429000 h 3429000"/>
                <a:gd name="connsiteX3-7" fmla="*/ 0 w 7180729"/>
                <a:gd name="connsiteY3-8" fmla="*/ 0 h 3429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180729" h="3429000">
                  <a:moveTo>
                    <a:pt x="0" y="0"/>
                  </a:moveTo>
                  <a:lnTo>
                    <a:pt x="7180729" y="0"/>
                  </a:lnTo>
                  <a:lnTo>
                    <a:pt x="0" y="3429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F8F8F8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2"/>
            <p:cNvSpPr/>
            <p:nvPr/>
          </p:nvSpPr>
          <p:spPr>
            <a:xfrm>
              <a:off x="0" y="595146"/>
              <a:ext cx="12189600" cy="6264442"/>
            </a:xfrm>
            <a:custGeom>
              <a:avLst/>
              <a:gdLst>
                <a:gd name="connsiteX0" fmla="*/ 0 w 12192000"/>
                <a:gd name="connsiteY0" fmla="*/ 0 h 6264442"/>
                <a:gd name="connsiteX1" fmla="*/ 12192000 w 12192000"/>
                <a:gd name="connsiteY1" fmla="*/ 0 h 6264442"/>
                <a:gd name="connsiteX2" fmla="*/ 12192000 w 12192000"/>
                <a:gd name="connsiteY2" fmla="*/ 6264442 h 6264442"/>
                <a:gd name="connsiteX3" fmla="*/ 0 w 12192000"/>
                <a:gd name="connsiteY3" fmla="*/ 6264442 h 6264442"/>
                <a:gd name="connsiteX4" fmla="*/ 0 w 12192000"/>
                <a:gd name="connsiteY4" fmla="*/ 0 h 6264442"/>
                <a:gd name="connsiteX0-1" fmla="*/ 0 w 12208042"/>
                <a:gd name="connsiteY0-2" fmla="*/ 5037221 h 6264442"/>
                <a:gd name="connsiteX1-3" fmla="*/ 12208042 w 12208042"/>
                <a:gd name="connsiteY1-4" fmla="*/ 0 h 6264442"/>
                <a:gd name="connsiteX2-5" fmla="*/ 12208042 w 12208042"/>
                <a:gd name="connsiteY2-6" fmla="*/ 6264442 h 6264442"/>
                <a:gd name="connsiteX3-7" fmla="*/ 16042 w 12208042"/>
                <a:gd name="connsiteY3-8" fmla="*/ 6264442 h 6264442"/>
                <a:gd name="connsiteX4-9" fmla="*/ 0 w 12208042"/>
                <a:gd name="connsiteY4-10" fmla="*/ 5037221 h 62644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208042" h="6264442">
                  <a:moveTo>
                    <a:pt x="0" y="5037221"/>
                  </a:moveTo>
                  <a:lnTo>
                    <a:pt x="12208042" y="0"/>
                  </a:lnTo>
                  <a:lnTo>
                    <a:pt x="12208042" y="6264442"/>
                  </a:lnTo>
                  <a:lnTo>
                    <a:pt x="16042" y="6264442"/>
                  </a:lnTo>
                  <a:lnTo>
                    <a:pt x="0" y="5037221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F8F8F8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10479840" y="650915"/>
              <a:ext cx="1712160" cy="633400"/>
            </a:xfrm>
            <a:custGeom>
              <a:avLst/>
              <a:gdLst>
                <a:gd name="connsiteX0" fmla="*/ 0 w 1712160"/>
                <a:gd name="connsiteY0" fmla="*/ 0 h 633400"/>
                <a:gd name="connsiteX1" fmla="*/ 1712160 w 1712160"/>
                <a:gd name="connsiteY1" fmla="*/ 0 h 633400"/>
                <a:gd name="connsiteX2" fmla="*/ 1712160 w 1712160"/>
                <a:gd name="connsiteY2" fmla="*/ 633400 h 633400"/>
                <a:gd name="connsiteX3" fmla="*/ 0 w 1712160"/>
                <a:gd name="connsiteY3" fmla="*/ 633400 h 633400"/>
                <a:gd name="connsiteX4" fmla="*/ 0 w 1712160"/>
                <a:gd name="connsiteY4" fmla="*/ 0 h 633400"/>
                <a:gd name="connsiteX0-1" fmla="*/ 0 w 1712160"/>
                <a:gd name="connsiteY0-2" fmla="*/ 633400 h 633400"/>
                <a:gd name="connsiteX1-3" fmla="*/ 1712160 w 1712160"/>
                <a:gd name="connsiteY1-4" fmla="*/ 0 h 633400"/>
                <a:gd name="connsiteX2-5" fmla="*/ 1712160 w 1712160"/>
                <a:gd name="connsiteY2-6" fmla="*/ 633400 h 633400"/>
                <a:gd name="connsiteX3-7" fmla="*/ 0 w 1712160"/>
                <a:gd name="connsiteY3-8" fmla="*/ 633400 h 6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12160" h="633400">
                  <a:moveTo>
                    <a:pt x="0" y="633400"/>
                  </a:moveTo>
                  <a:lnTo>
                    <a:pt x="1712160" y="0"/>
                  </a:lnTo>
                  <a:lnTo>
                    <a:pt x="1712160" y="633400"/>
                  </a:lnTo>
                  <a:lnTo>
                    <a:pt x="0" y="633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openxmlformats.org/officeDocument/2006/relationships/slide" Target="slide32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6.xml"/><Relationship Id="rId3" Type="http://schemas.openxmlformats.org/officeDocument/2006/relationships/slide" Target="slide44.xml"/><Relationship Id="rId7" Type="http://schemas.openxmlformats.org/officeDocument/2006/relationships/slide" Target="slide52.xml"/><Relationship Id="rId12" Type="http://schemas.openxmlformats.org/officeDocument/2006/relationships/slide" Target="slide6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60.xml"/><Relationship Id="rId5" Type="http://schemas.openxmlformats.org/officeDocument/2006/relationships/slide" Target="slide48.xml"/><Relationship Id="rId15" Type="http://schemas.openxmlformats.org/officeDocument/2006/relationships/image" Target="../media/image45.png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4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6.xml"/><Relationship Id="rId3" Type="http://schemas.openxmlformats.org/officeDocument/2006/relationships/slide" Target="slide44.xml"/><Relationship Id="rId7" Type="http://schemas.openxmlformats.org/officeDocument/2006/relationships/slide" Target="slide52.xml"/><Relationship Id="rId12" Type="http://schemas.openxmlformats.org/officeDocument/2006/relationships/slide" Target="slide6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60.xml"/><Relationship Id="rId5" Type="http://schemas.openxmlformats.org/officeDocument/2006/relationships/slide" Target="slide48.xml"/><Relationship Id="rId15" Type="http://schemas.openxmlformats.org/officeDocument/2006/relationships/image" Target="../media/image48.png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4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5" Type="http://schemas.openxmlformats.org/officeDocument/2006/relationships/image" Target="../media/image53.png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5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Relationship Id="rId14" Type="http://schemas.openxmlformats.org/officeDocument/2006/relationships/image" Target="../media/image5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43.xml"/><Relationship Id="rId3" Type="http://schemas.openxmlformats.org/officeDocument/2006/relationships/slide" Target="slide46.xml"/><Relationship Id="rId7" Type="http://schemas.openxmlformats.org/officeDocument/2006/relationships/slide" Target="slide54.xml"/><Relationship Id="rId12" Type="http://schemas.openxmlformats.org/officeDocument/2006/relationships/slide" Target="slide6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11" Type="http://schemas.openxmlformats.org/officeDocument/2006/relationships/slide" Target="slide63.xml"/><Relationship Id="rId5" Type="http://schemas.openxmlformats.org/officeDocument/2006/relationships/slide" Target="slide50.xml"/><Relationship Id="rId10" Type="http://schemas.openxmlformats.org/officeDocument/2006/relationships/slide" Target="slide60.xml"/><Relationship Id="rId4" Type="http://schemas.openxmlformats.org/officeDocument/2006/relationships/slide" Target="slide48.xml"/><Relationship Id="rId9" Type="http://schemas.openxmlformats.org/officeDocument/2006/relationships/slide" Target="slide5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6.xml"/><Relationship Id="rId3" Type="http://schemas.openxmlformats.org/officeDocument/2006/relationships/slide" Target="slide44.xml"/><Relationship Id="rId7" Type="http://schemas.openxmlformats.org/officeDocument/2006/relationships/slide" Target="slide52.xml"/><Relationship Id="rId12" Type="http://schemas.openxmlformats.org/officeDocument/2006/relationships/slide" Target="slide63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slide" Target="slide60.xml"/><Relationship Id="rId5" Type="http://schemas.openxmlformats.org/officeDocument/2006/relationships/slide" Target="slide48.xml"/><Relationship Id="rId15" Type="http://schemas.openxmlformats.org/officeDocument/2006/relationships/slide" Target="slide3.xml"/><Relationship Id="rId10" Type="http://schemas.openxmlformats.org/officeDocument/2006/relationships/slide" Target="slide58.xml"/><Relationship Id="rId4" Type="http://schemas.openxmlformats.org/officeDocument/2006/relationships/slide" Target="slide46.xml"/><Relationship Id="rId9" Type="http://schemas.openxmlformats.org/officeDocument/2006/relationships/slide" Target="slide56.xml"/><Relationship Id="rId14" Type="http://schemas.openxmlformats.org/officeDocument/2006/relationships/slide" Target="slide4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slide" Target="slide70.xml"/><Relationship Id="rId7" Type="http://schemas.openxmlformats.org/officeDocument/2006/relationships/slide" Target="slide84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5" Type="http://schemas.openxmlformats.org/officeDocument/2006/relationships/slide" Target="slide81.xml"/><Relationship Id="rId4" Type="http://schemas.openxmlformats.org/officeDocument/2006/relationships/slide" Target="slide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" Target="slide70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1.xml"/><Relationship Id="rId10" Type="http://schemas.openxmlformats.org/officeDocument/2006/relationships/slide" Target="slide74.xml"/><Relationship Id="rId4" Type="http://schemas.openxmlformats.org/officeDocument/2006/relationships/slide" Target="slide77.xml"/><Relationship Id="rId9" Type="http://schemas.openxmlformats.org/officeDocument/2006/relationships/image" Target="../media/image5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" Target="slide77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4.xml"/><Relationship Id="rId10" Type="http://schemas.openxmlformats.org/officeDocument/2006/relationships/slide" Target="slide74.xml"/><Relationship Id="rId4" Type="http://schemas.openxmlformats.org/officeDocument/2006/relationships/slide" Target="slide81.xml"/><Relationship Id="rId9" Type="http://schemas.openxmlformats.org/officeDocument/2006/relationships/slide" Target="slide69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slide" Target="slide77.xml"/><Relationship Id="rId7" Type="http://schemas.openxmlformats.org/officeDocument/2006/relationships/slide" Target="slide69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slide" Target="slide84.xml"/><Relationship Id="rId4" Type="http://schemas.openxmlformats.org/officeDocument/2006/relationships/slide" Target="slide8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" Target="slide77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4.xml"/><Relationship Id="rId10" Type="http://schemas.openxmlformats.org/officeDocument/2006/relationships/slide" Target="slide74.xml"/><Relationship Id="rId4" Type="http://schemas.openxmlformats.org/officeDocument/2006/relationships/slide" Target="slide81.xml"/><Relationship Id="rId9" Type="http://schemas.openxmlformats.org/officeDocument/2006/relationships/slide" Target="slide69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74.xml"/><Relationship Id="rId7" Type="http://schemas.openxmlformats.org/officeDocument/2006/relationships/image" Target="../media/image60.png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1.xml"/><Relationship Id="rId4" Type="http://schemas.openxmlformats.org/officeDocument/2006/relationships/slide" Target="slide7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70.xml"/><Relationship Id="rId7" Type="http://schemas.openxmlformats.org/officeDocument/2006/relationships/slide" Target="slide84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1.xml"/><Relationship Id="rId5" Type="http://schemas.openxmlformats.org/officeDocument/2006/relationships/slide" Target="slide77.xml"/><Relationship Id="rId4" Type="http://schemas.openxmlformats.org/officeDocument/2006/relationships/slide" Target="slide74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" Target="slide74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1.xml"/><Relationship Id="rId10" Type="http://schemas.openxmlformats.org/officeDocument/2006/relationships/slide" Target="slide69.xml"/><Relationship Id="rId4" Type="http://schemas.openxmlformats.org/officeDocument/2006/relationships/slide" Target="slide77.xml"/><Relationship Id="rId9" Type="http://schemas.openxmlformats.org/officeDocument/2006/relationships/image" Target="../media/image6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84.xml"/><Relationship Id="rId3" Type="http://schemas.openxmlformats.org/officeDocument/2006/relationships/image" Target="../media/image70.png"/><Relationship Id="rId7" Type="http://schemas.openxmlformats.org/officeDocument/2006/relationships/slide" Target="slide81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7.xml"/><Relationship Id="rId5" Type="http://schemas.openxmlformats.org/officeDocument/2006/relationships/slide" Target="slide74.xml"/><Relationship Id="rId10" Type="http://schemas.openxmlformats.org/officeDocument/2006/relationships/slide" Target="slide69.xml"/><Relationship Id="rId4" Type="http://schemas.openxmlformats.org/officeDocument/2006/relationships/slide" Target="slide70.xml"/><Relationship Id="rId9" Type="http://schemas.openxmlformats.org/officeDocument/2006/relationships/image" Target="../media/image6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slide" Target="slide74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1.xml"/><Relationship Id="rId4" Type="http://schemas.openxmlformats.org/officeDocument/2006/relationships/slide" Target="slide77.xml"/><Relationship Id="rId9" Type="http://schemas.openxmlformats.org/officeDocument/2006/relationships/slide" Target="slide69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" Target="slide74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1.xml"/><Relationship Id="rId4" Type="http://schemas.openxmlformats.org/officeDocument/2006/relationships/slide" Target="slide77.xml"/><Relationship Id="rId9" Type="http://schemas.openxmlformats.org/officeDocument/2006/relationships/slide" Target="slide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slide" Target="slide70.xml"/><Relationship Id="rId7" Type="http://schemas.openxmlformats.org/officeDocument/2006/relationships/slide" Target="slide84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1.xml"/><Relationship Id="rId11" Type="http://schemas.openxmlformats.org/officeDocument/2006/relationships/slide" Target="slide69.xml"/><Relationship Id="rId5" Type="http://schemas.openxmlformats.org/officeDocument/2006/relationships/slide" Target="slide77.xml"/><Relationship Id="rId10" Type="http://schemas.openxmlformats.org/officeDocument/2006/relationships/image" Target="../media/image75.png"/><Relationship Id="rId4" Type="http://schemas.openxmlformats.org/officeDocument/2006/relationships/slide" Target="slide7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74.xml"/><Relationship Id="rId7" Type="http://schemas.openxmlformats.org/officeDocument/2006/relationships/image" Target="../media/image66.png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1.xml"/><Relationship Id="rId4" Type="http://schemas.openxmlformats.org/officeDocument/2006/relationships/slide" Target="slide7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7" Type="http://schemas.openxmlformats.org/officeDocument/2006/relationships/slide" Target="slide69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1.xml"/><Relationship Id="rId4" Type="http://schemas.openxmlformats.org/officeDocument/2006/relationships/slide" Target="slide7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7" Type="http://schemas.openxmlformats.org/officeDocument/2006/relationships/image" Target="../media/image66.png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1.xml"/><Relationship Id="rId10" Type="http://schemas.openxmlformats.org/officeDocument/2006/relationships/slide" Target="slide69.xml"/><Relationship Id="rId4" Type="http://schemas.openxmlformats.org/officeDocument/2006/relationships/slide" Target="slide77.xml"/><Relationship Id="rId9" Type="http://schemas.openxmlformats.org/officeDocument/2006/relationships/image" Target="../media/image77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74.xml"/><Relationship Id="rId7" Type="http://schemas.openxmlformats.org/officeDocument/2006/relationships/image" Target="../media/image71.png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1.xml"/><Relationship Id="rId4" Type="http://schemas.openxmlformats.org/officeDocument/2006/relationships/slide" Target="slide7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7" Type="http://schemas.openxmlformats.org/officeDocument/2006/relationships/slide" Target="slide69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1.xml"/><Relationship Id="rId4" Type="http://schemas.openxmlformats.org/officeDocument/2006/relationships/slide" Target="slide7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74.xml"/><Relationship Id="rId7" Type="http://schemas.openxmlformats.org/officeDocument/2006/relationships/image" Target="../media/image71.png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1.xml"/><Relationship Id="rId4" Type="http://schemas.openxmlformats.org/officeDocument/2006/relationships/slide" Target="slid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7" Type="http://schemas.openxmlformats.org/officeDocument/2006/relationships/slide" Target="slide69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1.xml"/><Relationship Id="rId4" Type="http://schemas.openxmlformats.org/officeDocument/2006/relationships/slide" Target="slide77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74.xml"/><Relationship Id="rId7" Type="http://schemas.openxmlformats.org/officeDocument/2006/relationships/slide" Target="slide3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4.xml"/><Relationship Id="rId5" Type="http://schemas.openxmlformats.org/officeDocument/2006/relationships/slide" Target="slide81.xml"/><Relationship Id="rId4" Type="http://schemas.openxmlformats.org/officeDocument/2006/relationships/slide" Target="slide7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47700" y="838200"/>
            <a:ext cx="10871200" cy="4895850"/>
          </a:xfrm>
          <a:prstGeom prst="rect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66000">
                <a:srgbClr val="FFFFFF">
                  <a:alpha val="100000"/>
                </a:srgbClr>
              </a:gs>
              <a:gs pos="39000">
                <a:schemeClr val="bg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41350" y="5680075"/>
            <a:ext cx="10877550" cy="187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14350" y="652463"/>
            <a:ext cx="11137900" cy="5214937"/>
          </a:xfrm>
          <a:prstGeom prst="rect">
            <a:avLst/>
          </a:prstGeom>
          <a:noFill/>
          <a:ln w="12700" cmpd="sng">
            <a:solidFill>
              <a:schemeClr val="tx2">
                <a:lumMod val="20000"/>
                <a:lumOff val="8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199688" y="1011238"/>
            <a:ext cx="139541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大二轮专题复习</a:t>
            </a:r>
          </a:p>
        </p:txBody>
      </p:sp>
      <p:sp>
        <p:nvSpPr>
          <p:cNvPr id="20" name="矩形 19"/>
          <p:cNvSpPr/>
          <p:nvPr/>
        </p:nvSpPr>
        <p:spPr>
          <a:xfrm>
            <a:off x="1216694" y="2308225"/>
            <a:ext cx="675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00" kern="1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专题五　机械振动与机械波　光学　近代物理　热学</a:t>
            </a:r>
            <a:endParaRPr lang="zh-CN" altLang="en-US" sz="1800" kern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任意多边形 3"/>
          <p:cNvSpPr/>
          <p:nvPr>
            <p:custDataLst>
              <p:tags r:id="rId1"/>
            </p:custDataLst>
          </p:nvPr>
        </p:nvSpPr>
        <p:spPr>
          <a:xfrm>
            <a:off x="10669588" y="266700"/>
            <a:ext cx="661987" cy="73342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+mn-ea"/>
            </a:endParaRPr>
          </a:p>
        </p:txBody>
      </p:sp>
      <p:sp>
        <p:nvSpPr>
          <p:cNvPr id="22" name="任意多边形 3"/>
          <p:cNvSpPr/>
          <p:nvPr>
            <p:custDataLst>
              <p:tags r:id="rId2"/>
            </p:custDataLst>
          </p:nvPr>
        </p:nvSpPr>
        <p:spPr>
          <a:xfrm>
            <a:off x="10690225" y="261938"/>
            <a:ext cx="661988" cy="73342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+mn-ea"/>
            </a:endParaRPr>
          </a:p>
        </p:txBody>
      </p:sp>
      <p:sp>
        <p:nvSpPr>
          <p:cNvPr id="23" name="矩形 12"/>
          <p:cNvSpPr>
            <a:spLocks noChangeArrowheads="1"/>
          </p:cNvSpPr>
          <p:nvPr/>
        </p:nvSpPr>
        <p:spPr bwMode="auto">
          <a:xfrm>
            <a:off x="1174750" y="2867025"/>
            <a:ext cx="98171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5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5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14</a:t>
            </a:r>
            <a:r>
              <a:rPr lang="zh-CN" altLang="en-US" sz="5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讲　热学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77466"/>
            <a:ext cx="11412000" cy="403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smtClean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山东卷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·2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分子间作用力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与分子间距离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的关系如图所示，若规定两个分子间距离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等于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时分子势能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为零，则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只有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大于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时，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为正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只有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小于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时，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为正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C.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不等于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时，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为正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D.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不等于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时，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为负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248791" y="3011476"/>
            <a:ext cx="7338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4" name="剪去对角的矩形 3"/>
          <p:cNvSpPr/>
          <p:nvPr/>
        </p:nvSpPr>
        <p:spPr>
          <a:xfrm>
            <a:off x="0" y="791805"/>
            <a:ext cx="841564" cy="35785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ym typeface="+mn-ea"/>
              </a:rPr>
              <a:t>例</a:t>
            </a:r>
            <a:r>
              <a:rPr lang="en-US" altLang="zh-CN" dirty="0">
                <a:sym typeface="+mn-ea"/>
              </a:rPr>
              <a:t>1</a:t>
            </a:r>
            <a:endParaRPr lang="zh-CN" altLang="en-US" dirty="0">
              <a:sym typeface="+mn-ea"/>
            </a:endParaRPr>
          </a:p>
        </p:txBody>
      </p:sp>
      <p:pic>
        <p:nvPicPr>
          <p:cNvPr id="7" name="image237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8" y="2323736"/>
            <a:ext cx="2699991" cy="2160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05458"/>
            <a:ext cx="11783838" cy="5437382"/>
            <a:chOff x="0" y="405458"/>
            <a:chExt cx="11783838" cy="5437382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405458"/>
              <a:ext cx="11783838" cy="5055661"/>
              <a:chOff x="0" y="774110"/>
              <a:chExt cx="11783838" cy="505566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89255" y="1250315"/>
                <a:ext cx="1139458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方法一：两个分子间距离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时分子势能为零，从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处随着距离的增大，此时分子间作用力表现为引力，分子间作用力做负功，故分子势能增大；从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处随着距离的减小，此时分子间作用力表现为斥力，分子间作用力也做负功，分子势能也增大；故可知当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不等于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E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为正。</a:t>
                </a:r>
                <a:endParaRPr lang="zh-CN" altLang="zh-CN" sz="2800">
                  <a:effectLst/>
                  <a:latin typeface="Calibri" panose="020F050202020403020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0" y="774110"/>
                <a:ext cx="1439863" cy="424932"/>
                <a:chOff x="51643" y="755060"/>
                <a:chExt cx="1439863" cy="424932"/>
              </a:xfrm>
            </p:grpSpPr>
            <p:sp>
              <p:nvSpPr>
                <p:cNvPr id="14" name="矩形 13"/>
                <p:cNvSpPr/>
                <p:nvPr/>
              </p:nvSpPr>
              <p:spPr bwMode="auto">
                <a:xfrm>
                  <a:off x="51643" y="1143992"/>
                  <a:ext cx="1439863" cy="360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565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5" name="矩形 64"/>
                <p:cNvSpPr>
                  <a:spLocks noChangeArrowheads="1"/>
                </p:cNvSpPr>
                <p:nvPr/>
              </p:nvSpPr>
              <p:spPr bwMode="auto">
                <a:xfrm>
                  <a:off x="458217" y="755060"/>
                  <a:ext cx="774529" cy="4194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5pPr>
                  <a:lvl6pPr marL="2514600" indent="-228600" defTabSz="1217613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6pPr>
                  <a:lvl7pPr marL="2971800" indent="-228600" defTabSz="1217613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7pPr>
                  <a:lvl8pPr marL="3429000" indent="-228600" defTabSz="1217613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8pPr>
                  <a:lvl9pPr marL="3886200" indent="-228600" defTabSz="1217613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</a:defRPr>
                  </a:lvl9pPr>
                </a:lstStyle>
                <a:p>
                  <a:pPr algn="ctr" eaLnBrk="1" hangingPunct="1"/>
                  <a:r>
                    <a:rPr lang="zh-CN" altLang="en-US" sz="2000" dirty="0">
                      <a:solidFill>
                        <a:srgbClr val="00206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经典繁仿黑" panose="02010609000101010101" pitchFamily="49" charset="-122"/>
                    </a:rPr>
                    <a:t>解析</a:t>
                  </a:r>
                </a:p>
              </p:txBody>
            </p:sp>
            <p:grpSp>
              <p:nvGrpSpPr>
                <p:cNvPr id="16" name="组合 65"/>
                <p:cNvGrpSpPr>
                  <a:grpSpLocks/>
                </p:cNvGrpSpPr>
                <p:nvPr/>
              </p:nvGrpSpPr>
              <p:grpSpPr bwMode="auto">
                <a:xfrm>
                  <a:off x="1224676" y="886173"/>
                  <a:ext cx="162478" cy="162211"/>
                  <a:chOff x="3104" y="165"/>
                  <a:chExt cx="276" cy="275"/>
                </a:xfrm>
              </p:grpSpPr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3104" y="165"/>
                    <a:ext cx="275" cy="275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3379" y="214"/>
                    <a:ext cx="0" cy="226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>
                    <a:off x="3153" y="440"/>
                    <a:ext cx="227" cy="0"/>
                  </a:xfrm>
                  <a:prstGeom prst="line">
                    <a:avLst/>
                  </a:prstGeom>
                  <a:ln w="190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" name="矩形 19"/>
              <p:cNvSpPr/>
              <p:nvPr/>
            </p:nvSpPr>
            <p:spPr>
              <a:xfrm>
                <a:off x="389255" y="3798446"/>
                <a:ext cx="8010207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方法二：由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E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与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的关系图像，可知当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时分子势能最小，若规定两个分子间距离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等于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时分子势能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E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为零，当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不等于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时，分子势能均为正值。</a:t>
                </a:r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3" name="image238.jpe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6700" y="3610592"/>
              <a:ext cx="2789900" cy="22322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89206" y="352035"/>
                <a:ext cx="11412000" cy="58045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800" spc="-100">
                    <a:latin typeface="Times New Roman" panose="02020603050405020304" pitchFamily="18" charset="0"/>
                    <a:ea typeface="宋体" panose="02010600030101010101" pitchFamily="2" charset="-122"/>
                  </a:rPr>
                  <a:t>　</a:t>
                </a:r>
                <a:r>
                  <a:rPr lang="en-US" altLang="zh-CN" sz="2800" spc="-100" smtClean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lang="en-US" altLang="zh-CN" sz="2800" spc="-1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:r>
                  <a:rPr lang="en-US" altLang="zh-CN" sz="2800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2025·</a:t>
                </a:r>
                <a:r>
                  <a:rPr lang="zh-CN" altLang="zh-CN" sz="2800" spc="-1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浙江省金丽衢十二校二模</a:t>
                </a:r>
                <a:r>
                  <a:rPr lang="en-US" altLang="zh-CN" sz="2800" spc="-1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)</a:t>
                </a:r>
                <a:r>
                  <a:rPr lang="zh-CN" altLang="zh-CN" sz="2800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已知地球大气层的厚度</a:t>
                </a:r>
                <a:r>
                  <a:rPr lang="en-US" altLang="zh-CN" sz="2800" i="1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h</a:t>
                </a:r>
                <a:r>
                  <a:rPr lang="zh-CN" altLang="zh-CN" sz="2800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远小于地球半径</a:t>
                </a:r>
                <a:r>
                  <a:rPr lang="en-US" altLang="zh-CN" sz="2800" i="1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zh-CN" altLang="zh-CN" sz="2800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，空气平均摩尔质量为</a:t>
                </a:r>
                <a:r>
                  <a:rPr lang="en-US" altLang="zh-CN" sz="2800" i="1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M</a:t>
                </a:r>
                <a:r>
                  <a:rPr lang="zh-CN" altLang="zh-CN" sz="2800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，阿伏加德罗常数为</a:t>
                </a:r>
                <a:r>
                  <a:rPr lang="en-US" altLang="zh-CN" sz="2800" i="1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sz="2800" spc="-1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zh-CN" altLang="zh-CN" sz="2800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，地面大气压强是由大气的重力产生的，大小为</a:t>
                </a:r>
                <a:r>
                  <a:rPr lang="en-US" altLang="zh-CN" sz="2800" i="1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 spc="-1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，重力加速度大小为</a:t>
                </a:r>
                <a:r>
                  <a:rPr lang="en-US" altLang="zh-CN" sz="2800" i="1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g</a:t>
                </a:r>
                <a:r>
                  <a:rPr lang="zh-CN" altLang="zh-CN" sz="2800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。由以上数据可估算</a:t>
                </a:r>
                <a:endParaRPr lang="zh-CN" altLang="zh-CN" sz="1100" spc="-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地球大气层空气分子总数为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A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𝑀𝑔</m:t>
                        </m:r>
                      </m:den>
                    </m:f>
                  </m:oMath>
                </a14:m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地球大气层空气分子总数为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4π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A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𝑅h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𝑀𝑔</m:t>
                        </m:r>
                      </m:den>
                    </m:f>
                  </m:oMath>
                </a14:m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C.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空气分子之间的平均距离为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𝑀𝑔h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A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空气分子之间的平均距离为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𝑀𝑔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A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h</m:t>
                            </m:r>
                          </m:den>
                        </m:f>
                      </m:e>
                    </m:rad>
                  </m:oMath>
                </a14:m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352035"/>
                <a:ext cx="11412000" cy="5804538"/>
              </a:xfrm>
              <a:prstGeom prst="rect">
                <a:avLst/>
              </a:prstGeom>
              <a:blipFill rotWithShape="0">
                <a:blip r:embed="rId2"/>
                <a:stretch>
                  <a:fillRect l="-1122" r="-10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剪去对角的矩形 3"/>
          <p:cNvSpPr/>
          <p:nvPr/>
        </p:nvSpPr>
        <p:spPr>
          <a:xfrm>
            <a:off x="0" y="603891"/>
            <a:ext cx="841564" cy="35785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mtClean="0">
                <a:sym typeface="+mn-ea"/>
              </a:rPr>
              <a:t>例</a:t>
            </a:r>
            <a:r>
              <a:rPr lang="en-US" altLang="zh-CN" smtClean="0">
                <a:sym typeface="+mn-ea"/>
              </a:rPr>
              <a:t>2</a:t>
            </a:r>
            <a:endParaRPr lang="zh-CN" altLang="en-US" dirty="0">
              <a:sym typeface="+mn-ea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239266" y="4185707"/>
            <a:ext cx="7338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9543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693825"/>
            <a:ext cx="11855846" cy="4176129"/>
            <a:chOff x="0" y="774110"/>
            <a:chExt cx="11855846" cy="41761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389255" y="1250315"/>
                  <a:ext cx="11466591" cy="36999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大气中的压强由大气的重力产生，即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mg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，而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=4π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R</a:t>
                  </a:r>
                  <a:r>
                    <a:rPr lang="en-US" altLang="zh-CN" sz="2800" baseline="30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，地球大气层空气分子总数为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N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N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，联立解得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N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π</m:t>
                          </m:r>
                          <m:sSup>
                            <m:sSup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𝑀𝑔</m:t>
                          </m:r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、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大气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体积为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=4π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R</a:t>
                  </a:r>
                  <a:r>
                    <a:rPr lang="en-US" altLang="zh-CN" sz="2800" baseline="30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h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，则气体分子之间的距离为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rad>
                        <m:rad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rad>
                        <m:rad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𝑀𝑔h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正确，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错误。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5" y="1250315"/>
                  <a:ext cx="11466591" cy="369992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6" r="-4200" b="-37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组合 11"/>
            <p:cNvGrpSpPr/>
            <p:nvPr/>
          </p:nvGrpSpPr>
          <p:grpSpPr>
            <a:xfrm>
              <a:off x="0" y="774110"/>
              <a:ext cx="1439863" cy="424932"/>
              <a:chOff x="51643" y="755060"/>
              <a:chExt cx="1439863" cy="424932"/>
            </a:xfrm>
          </p:grpSpPr>
          <p:sp>
            <p:nvSpPr>
              <p:cNvPr id="14" name="矩形 13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16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17" name="直接连接符 16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02608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43079"/>
            <a:ext cx="1141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800" smtClean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江苏卷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·8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一定质量的理想气体，体积保持不变。在甲、乙两个状态下，该气体分子速率分布图像如图所示。与状态甲相比，该气体在状态乙时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分子的数密度较大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分子间平均距离较小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C.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分子的平均动能较大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D.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单位时间内分子碰撞单位面积器</a:t>
            </a:r>
            <a:r>
              <a:rPr lang="zh-CN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壁</a:t>
            </a:r>
            <a:endParaRPr lang="en-US" altLang="zh-CN" sz="280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次数较少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剪去对角的矩形 3"/>
          <p:cNvSpPr/>
          <p:nvPr/>
        </p:nvSpPr>
        <p:spPr>
          <a:xfrm>
            <a:off x="0" y="794935"/>
            <a:ext cx="841564" cy="35785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mtClean="0">
                <a:sym typeface="+mn-ea"/>
              </a:rPr>
              <a:t>例</a:t>
            </a:r>
            <a:r>
              <a:rPr lang="en-US" altLang="zh-CN" smtClean="0">
                <a:sym typeface="+mn-ea"/>
              </a:rPr>
              <a:t>3</a:t>
            </a:r>
            <a:endParaRPr lang="zh-CN" altLang="en-US" dirty="0">
              <a:sym typeface="+mn-ea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239266" y="3736876"/>
            <a:ext cx="7338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5" name="image240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56" y="2252686"/>
            <a:ext cx="4920082" cy="3086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4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693825"/>
            <a:ext cx="11855846" cy="4446523"/>
            <a:chOff x="0" y="774110"/>
            <a:chExt cx="11855846" cy="4446523"/>
          </a:xfrm>
        </p:grpSpPr>
        <p:sp>
          <p:nvSpPr>
            <p:cNvPr id="5" name="矩形 4"/>
            <p:cNvSpPr/>
            <p:nvPr/>
          </p:nvSpPr>
          <p:spPr>
            <a:xfrm>
              <a:off x="389255" y="1250315"/>
              <a:ext cx="11466591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根据题意，一定质量的理想气体，甲、乙两个状态下气体的体积相同，所以分子数密度相同、分子间的平均距离相同，故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80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；</a:t>
              </a:r>
              <a:endParaRPr lang="en-US" altLang="zh-CN" sz="28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根据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题图可知，乙状态下气体速率大的分子占比较大，则乙状态下气体温度较高，分子的平均动能较大，故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80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；</a:t>
              </a:r>
              <a:endParaRPr lang="en-US" altLang="zh-CN" sz="28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乙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状态下气体平均速度大，分子数密度相等，则单位时间内分子碰撞单位面积器壁的次数较多，故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错误。</a:t>
              </a:r>
              <a:endParaRPr lang="zh-CN" altLang="zh-CN" sz="110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0" y="774110"/>
              <a:ext cx="1439863" cy="424932"/>
              <a:chOff x="51643" y="755060"/>
              <a:chExt cx="1439863" cy="424932"/>
            </a:xfrm>
          </p:grpSpPr>
          <p:sp>
            <p:nvSpPr>
              <p:cNvPr id="14" name="矩形 13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16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17" name="直接连接符 16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" name="矩形 10">
            <a:hlinkClick r:id="rId2" action="ppaction://hlinksldjump"/>
          </p:cNvPr>
          <p:cNvSpPr/>
          <p:nvPr/>
        </p:nvSpPr>
        <p:spPr>
          <a:xfrm>
            <a:off x="11523679" y="6511278"/>
            <a:ext cx="666734" cy="348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经典繁仿黑" panose="02010609000101010101" pitchFamily="49" charset="-122"/>
                <a:ea typeface="经典繁仿黑" panose="02010609000101010101" pitchFamily="49" charset="-122"/>
                <a:cs typeface="经典繁仿黑" panose="02010609000101010101" pitchFamily="49" charset="-122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415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B97D32-AEB5-B8F5-C87F-52B4A823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8DF0BDB-63B3-9830-792E-08710BE6A692}"/>
              </a:ext>
            </a:extLst>
          </p:cNvPr>
          <p:cNvSpPr/>
          <p:nvPr/>
        </p:nvSpPr>
        <p:spPr>
          <a:xfrm>
            <a:off x="-240673" y="2187812"/>
            <a:ext cx="11952503" cy="129825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A7834F9-F61F-D8A5-01A7-63F92B8A1C90}"/>
              </a:ext>
            </a:extLst>
          </p:cNvPr>
          <p:cNvSpPr/>
          <p:nvPr/>
        </p:nvSpPr>
        <p:spPr>
          <a:xfrm>
            <a:off x="118543" y="2453246"/>
            <a:ext cx="11449271" cy="86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6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气体实验定律　理想气体状态方程</a:t>
            </a:r>
            <a:endParaRPr lang="zh-CN" altLang="en-US" sz="4600" dirty="0"/>
          </a:p>
        </p:txBody>
      </p:sp>
    </p:spTree>
    <p:extLst>
      <p:ext uri="{BB962C8B-B14F-4D97-AF65-F5344CB8AC3E}">
        <p14:creationId xmlns:p14="http://schemas.microsoft.com/office/powerpoint/2010/main" val="35240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574" y="338605"/>
            <a:ext cx="11377264" cy="5827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1.</a:t>
            </a:r>
            <a:r>
              <a:rPr lang="zh-CN" altLang="zh-CN" sz="2800" b="1" kern="100">
                <a:latin typeface="+mn-ea"/>
                <a:cs typeface="Courier New" panose="02070309020205020404" pitchFamily="49" charset="0"/>
              </a:rPr>
              <a:t>压强的计算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被活塞或汽缸封闭的气体，通常分析活塞或汽缸的受力，应用平衡条件或牛顿第二定律求解，压强单位为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Pa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水银柱密封的气体，应用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计算压强，压强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的单位为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cmHg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或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mmHg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2.</a:t>
            </a:r>
            <a:r>
              <a:rPr lang="zh-CN" altLang="zh-CN" sz="2800" b="1" kern="100">
                <a:latin typeface="+mn-ea"/>
                <a:cs typeface="Courier New" panose="02070309020205020404" pitchFamily="49" charset="0"/>
              </a:rPr>
              <a:t>合理选取气体变化所遵循的规律列方程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若气体质量一定，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中有一个量不发生变化，则选用对应的气体实验定律列方程求解。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spc="-10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2800" spc="-100">
                <a:latin typeface="Times New Roman" panose="02020603050405020304" pitchFamily="18" charset="0"/>
                <a:ea typeface="宋体" panose="02010600030101010101" pitchFamily="2" charset="-122"/>
              </a:rPr>
              <a:t>若气体质量一定，</a:t>
            </a:r>
            <a:r>
              <a:rPr lang="en-US" altLang="zh-CN" sz="2800" i="1" spc="-10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sz="2800" spc="-1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i="1" spc="-10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zh-CN" sz="2800" spc="-1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i="1" spc="-10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zh-CN" altLang="zh-CN" sz="2800" spc="-100">
                <a:latin typeface="Times New Roman" panose="02020603050405020304" pitchFamily="18" charset="0"/>
                <a:ea typeface="宋体" panose="02010600030101010101" pitchFamily="2" charset="-122"/>
              </a:rPr>
              <a:t>均发生变化，则选用理想气体状态方程求解。</a:t>
            </a:r>
            <a:endParaRPr lang="zh-CN" altLang="zh-CN" sz="1100" spc="-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574" y="905963"/>
            <a:ext cx="11377264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3.</a:t>
            </a:r>
            <a:r>
              <a:rPr lang="zh-CN" altLang="zh-CN" sz="2800" b="1" kern="100">
                <a:latin typeface="+mn-ea"/>
                <a:cs typeface="Courier New" panose="02070309020205020404" pitchFamily="49" charset="0"/>
              </a:rPr>
              <a:t>关联气体问题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解决由活塞、液柱相联系的两部分气体问题时，根据活塞或液柱的受力特点和状态特点列出两部分气体的压强关系，找出体积关系，再结合气体实验定律或理想气体状态方程求解。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07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83983"/>
            <a:ext cx="11412000" cy="32421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800" smtClean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湖南卷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·13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用热力学方法可测量重力加速度。如图所示，粗细均匀的细管开口向上竖直放置，管内用液柱封闭了一段长度为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的空气柱。液柱长为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，密度为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ρ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。缓慢旋转细管至水平，封闭空气柱长度为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，大气压强为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若整个过程中温度不变，求重力加速度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的大小；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剪去对角的矩形 8"/>
          <p:cNvSpPr/>
          <p:nvPr/>
        </p:nvSpPr>
        <p:spPr>
          <a:xfrm>
            <a:off x="0" y="712540"/>
            <a:ext cx="841564" cy="35785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mtClean="0">
                <a:sym typeface="+mn-ea"/>
              </a:rPr>
              <a:t>例</a:t>
            </a:r>
            <a:r>
              <a:rPr lang="en-US" altLang="zh-CN" smtClean="0">
                <a:sym typeface="+mn-ea"/>
              </a:rPr>
              <a:t>4</a:t>
            </a:r>
            <a:endParaRPr lang="zh-CN" altLang="en-US" dirty="0">
              <a:sym typeface="+mn-ea"/>
            </a:endParaRPr>
          </a:p>
        </p:txBody>
      </p:sp>
      <p:pic>
        <p:nvPicPr>
          <p:cNvPr id="7" name="image24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2709714"/>
            <a:ext cx="2952328" cy="216955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89206" y="3766189"/>
                <a:ext cx="11412000" cy="10317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800" kern="10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答案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8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8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8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en-US" altLang="zh-CN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zh-CN" altLang="zh-CN" sz="11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3766189"/>
                <a:ext cx="11412000" cy="1031757"/>
              </a:xfrm>
              <a:prstGeom prst="rect">
                <a:avLst/>
              </a:prstGeom>
              <a:blipFill rotWithShape="0">
                <a:blip r:embed="rId3"/>
                <a:stretch>
                  <a:fillRect l="-1122" b="-1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3525" y="178435"/>
            <a:ext cx="11927840" cy="651510"/>
          </a:xfrm>
          <a:prstGeom prst="rect">
            <a:avLst/>
          </a:prstGeom>
          <a:noFill/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2"/>
                </a:gs>
              </a:gsLst>
              <a:lin ang="10800000" scaled="0"/>
            </a:gradFill>
          </a:ln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bg2">
                        <a:lumMod val="90000"/>
                        <a:alpha val="0"/>
                      </a:schemeClr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0800000" scaled="1"/>
                  <a:tileRect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Rechteck"/>
          <p:cNvSpPr/>
          <p:nvPr/>
        </p:nvSpPr>
        <p:spPr>
          <a:xfrm>
            <a:off x="0" y="251143"/>
            <a:ext cx="12189600" cy="506095"/>
          </a:xfrm>
          <a:prstGeom prst="rect">
            <a:avLst/>
          </a:prstGeom>
          <a:gradFill>
            <a:gsLst>
              <a:gs pos="0">
                <a:schemeClr val="bg1"/>
              </a:gs>
              <a:gs pos="88000">
                <a:schemeClr val="tx2"/>
              </a:gs>
            </a:gsLst>
            <a:lin ang="10800000" scaled="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6577" y="257969"/>
            <a:ext cx="1738370" cy="491490"/>
            <a:chOff x="5439938" y="460736"/>
            <a:chExt cx="1738370" cy="491490"/>
          </a:xfrm>
        </p:grpSpPr>
        <p:sp>
          <p:nvSpPr>
            <p:cNvPr id="20" name="矩形 19"/>
            <p:cNvSpPr/>
            <p:nvPr/>
          </p:nvSpPr>
          <p:spPr>
            <a:xfrm>
              <a:off x="5439938" y="639588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667008" y="460736"/>
              <a:ext cx="1511300" cy="4914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600" b="1" dirty="0">
                  <a:solidFill>
                    <a:schemeClr val="bg1"/>
                  </a:solidFill>
                </a:rPr>
                <a:t>知识体系</a:t>
              </a:r>
            </a:p>
          </p:txBody>
        </p:sp>
      </p:grpSp>
      <p:pic>
        <p:nvPicPr>
          <p:cNvPr id="9" name="image233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26" y="920562"/>
            <a:ext cx="5040560" cy="5749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93490"/>
            <a:ext cx="11783838" cy="4766696"/>
            <a:chOff x="0" y="268558"/>
            <a:chExt cx="11783838" cy="4766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389206" y="686435"/>
                  <a:ext cx="11394632" cy="43488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竖直放置时封闭气体的压强为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ρgh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水平放置时封闭气体的压强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若整个过程中温度不变，设细管横截面积为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，由玻意耳定律可得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L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L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解得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g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𝜌</m:t>
                          </m:r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h</m:t>
                          </m:r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686435"/>
                  <a:ext cx="11394632" cy="434881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组合 12"/>
            <p:cNvGrpSpPr/>
            <p:nvPr/>
          </p:nvGrpSpPr>
          <p:grpSpPr>
            <a:xfrm>
              <a:off x="0" y="268558"/>
              <a:ext cx="1439863" cy="424932"/>
              <a:chOff x="51643" y="755060"/>
              <a:chExt cx="1439863" cy="424932"/>
            </a:xfrm>
          </p:grpSpPr>
          <p:sp>
            <p:nvSpPr>
              <p:cNvPr id="17" name="矩形 16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3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24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83983"/>
            <a:ext cx="11412000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考虑到实验测量中存在各类误差，需要在不同实验参数下进行多次测量，如不同的液柱长度、空气柱长度、温度等。某次实验测量数据如下，液柱长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=0.2 m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，细管开口向上竖直放置时空气柱温度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=305.7 K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zh-CN" sz="28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水平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" name="image241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2565698"/>
            <a:ext cx="2952328" cy="2169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389206" y="5071753"/>
            <a:ext cx="11412000" cy="6622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9.5 m·s</a:t>
            </a:r>
            <a:r>
              <a:rPr lang="en-US" altLang="zh-CN" sz="2800" baseline="300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-2</a:t>
            </a:r>
            <a:endParaRPr lang="zh-CN" altLang="zh-CN" sz="2800">
              <a:solidFill>
                <a:srgbClr val="0070C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206" y="2421682"/>
            <a:ext cx="8154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放置时调控空气柱温度，当空气柱温度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=300.0 K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时，空气柱长度与竖直放置时相同。已知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ρ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=1.0</a:t>
            </a:r>
            <a:r>
              <a:rPr lang="en-US" altLang="zh-CN" sz="2800" smtClean="0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800" baseline="30000" smtClean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kg/m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=1.0</a:t>
            </a:r>
            <a:r>
              <a:rPr lang="en-US" altLang="zh-CN" sz="2800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Pa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。根据该组实验数据，求重力加速度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的值。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82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93490"/>
            <a:ext cx="11783838" cy="2160240"/>
            <a:chOff x="0" y="268558"/>
            <a:chExt cx="11783838" cy="21602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389206" y="748723"/>
                  <a:ext cx="11394632" cy="16800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封闭气体发生等容变化，由查理定律可得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代入数据解得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g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=9.5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m·s</a:t>
                  </a:r>
                  <a:r>
                    <a:rPr lang="en-US" altLang="zh-CN" sz="2800" baseline="30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-2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。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748723"/>
                  <a:ext cx="11394632" cy="16800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24" b="-5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组合 12"/>
            <p:cNvGrpSpPr/>
            <p:nvPr/>
          </p:nvGrpSpPr>
          <p:grpSpPr>
            <a:xfrm>
              <a:off x="0" y="268558"/>
              <a:ext cx="1439863" cy="424932"/>
              <a:chOff x="51643" y="755060"/>
              <a:chExt cx="1439863" cy="424932"/>
            </a:xfrm>
          </p:grpSpPr>
          <p:sp>
            <p:nvSpPr>
              <p:cNvPr id="17" name="矩形 16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3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24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3559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83983"/>
            <a:ext cx="11412000" cy="4534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800" smtClean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河北邢台市三模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我国交通便利，物流快递业发达，网购成为越来越多人的主要购物方式。海南某同学网购了黑龙江生产的某玻璃瓶装的坚果。瓶子密封良好，瓶内气体体积为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，装瓶时气温为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-23 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，海南的同学收到货时，海南气温为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27 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。两地大气压强相差不大，可认为相</a:t>
            </a:r>
            <a:r>
              <a:rPr lang="zh-CN" altLang="zh-CN" sz="2800" spc="-100">
                <a:latin typeface="Times New Roman" panose="02020603050405020304" pitchFamily="18" charset="0"/>
                <a:ea typeface="宋体" panose="02010600030101010101" pitchFamily="2" charset="-122"/>
              </a:rPr>
              <a:t>等，都为</a:t>
            </a:r>
            <a:r>
              <a:rPr lang="en-US" altLang="zh-CN" sz="2800" i="1" spc="-10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spc="-1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800" spc="-100">
                <a:latin typeface="Times New Roman" panose="02020603050405020304" pitchFamily="18" charset="0"/>
                <a:ea typeface="宋体" panose="02010600030101010101" pitchFamily="2" charset="-122"/>
              </a:rPr>
              <a:t>。不考虑瓶内物体的挥发和膨胀以及瓶子的体积变化，认为</a:t>
            </a:r>
            <a:r>
              <a:rPr lang="en-US" altLang="zh-CN" sz="2800" spc="-100">
                <a:latin typeface="Times New Roman" panose="02020603050405020304" pitchFamily="18" charset="0"/>
                <a:ea typeface="宋体" panose="02010600030101010101" pitchFamily="2" charset="-122"/>
              </a:rPr>
              <a:t>0 </a:t>
            </a:r>
            <a:r>
              <a:rPr lang="zh-CN" altLang="zh-CN" sz="2800" spc="-1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等于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273 K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，瓶内气体可视为理想气体。求：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到海南后未开瓶时瓶内气体的压强；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剪去对角的矩形 8"/>
          <p:cNvSpPr/>
          <p:nvPr/>
        </p:nvSpPr>
        <p:spPr>
          <a:xfrm>
            <a:off x="0" y="712540"/>
            <a:ext cx="841564" cy="35785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mtClean="0">
                <a:sym typeface="+mn-ea"/>
              </a:rPr>
              <a:t>例</a:t>
            </a:r>
            <a:r>
              <a:rPr lang="en-US" altLang="zh-CN" smtClean="0">
                <a:sym typeface="+mn-ea"/>
              </a:rPr>
              <a:t>5</a:t>
            </a:r>
            <a:endParaRPr lang="zh-CN" altLang="en-US" dirty="0"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89206" y="5011805"/>
                <a:ext cx="11412000" cy="9337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800" kern="10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答案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 baseline="-250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　</a:t>
                </a:r>
                <a:endParaRPr lang="zh-CN" altLang="zh-CN" sz="11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5011805"/>
                <a:ext cx="11412000" cy="933782"/>
              </a:xfrm>
              <a:prstGeom prst="rect">
                <a:avLst/>
              </a:prstGeom>
              <a:blipFill rotWithShape="0">
                <a:blip r:embed="rId2"/>
                <a:stretch>
                  <a:fillRect l="-1122" b="-7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5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93490"/>
            <a:ext cx="11783838" cy="2808312"/>
            <a:chOff x="0" y="268558"/>
            <a:chExt cx="11783838" cy="28083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389206" y="746809"/>
                  <a:ext cx="11394632" cy="23300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在黑龙江时，瓶内气体温度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(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-23+273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 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K=250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K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，到海南时，瓶内气体温度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(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27+273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 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K=300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K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，从黑龙江到海南，瓶内气体体积不变，由查理定律有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，解得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746809"/>
                  <a:ext cx="11394632" cy="233006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组合 12"/>
            <p:cNvGrpSpPr/>
            <p:nvPr/>
          </p:nvGrpSpPr>
          <p:grpSpPr>
            <a:xfrm>
              <a:off x="0" y="268558"/>
              <a:ext cx="1439863" cy="424932"/>
              <a:chOff x="51643" y="755060"/>
              <a:chExt cx="1439863" cy="424932"/>
            </a:xfrm>
          </p:grpSpPr>
          <p:sp>
            <p:nvSpPr>
              <p:cNvPr id="17" name="矩形 16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3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24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0701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40700"/>
            <a:ext cx="11412000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spc="-10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2800" spc="-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海南的同学缓慢打开瓶盖后，瓶内减少的气体与开瓶前气体的质量之比。</a:t>
            </a:r>
            <a:endParaRPr lang="zh-CN" altLang="zh-CN" sz="1100" spc="-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89206" y="1413570"/>
                <a:ext cx="11412000" cy="10089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800" kern="10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答案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zh-CN" altLang="zh-CN" sz="11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1413570"/>
                <a:ext cx="11412000" cy="1008931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6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333450"/>
            <a:ext cx="11801206" cy="5916709"/>
            <a:chOff x="0" y="549474"/>
            <a:chExt cx="11801206" cy="5916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389206" y="1034440"/>
                  <a:ext cx="11412000" cy="54317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方法一：到海南后可认为打开瓶盖前后温度不变，设开瓶后气体体积为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，则由玻意耳定律有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，解得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，减少的气体与开瓶前气体的质量之比为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Δ</m:t>
                          </m:r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𝑚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𝑉</m:t>
                          </m:r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𝑉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6</m:t>
                          </m:r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3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方法二：根据克拉伯龙方程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pV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nRT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，打开瓶盖后瓶内气体质量与开瓶前瓶内气体质量之比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，减少的气体与开瓶前气体的质量之比为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Δ</m:t>
                          </m:r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𝑚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𝑚</m:t>
                          </m:r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。</a:t>
                  </a:r>
                  <a:endPara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1034440"/>
                  <a:ext cx="11412000" cy="543174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22" r="-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组合 20"/>
            <p:cNvGrpSpPr/>
            <p:nvPr/>
          </p:nvGrpSpPr>
          <p:grpSpPr>
            <a:xfrm>
              <a:off x="0" y="549474"/>
              <a:ext cx="1439863" cy="424932"/>
              <a:chOff x="51643" y="755060"/>
              <a:chExt cx="1439863" cy="424932"/>
            </a:xfrm>
          </p:grpSpPr>
          <p:sp>
            <p:nvSpPr>
              <p:cNvPr id="22" name="矩形 21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3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24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1604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1584" y="838213"/>
            <a:ext cx="11017516" cy="5903949"/>
          </a:xfrm>
          <a:prstGeom prst="rect">
            <a:avLst/>
          </a:prstGeom>
          <a:solidFill>
            <a:srgbClr val="8390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0" y="622300"/>
            <a:ext cx="479425" cy="1442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88645" y="-17145"/>
            <a:ext cx="0" cy="2063115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054646" y="909514"/>
                <a:ext cx="9814781" cy="5740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600" kern="10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利用克拉伯龙方程解决气体变质量的问题</a:t>
                </a:r>
                <a:endParaRPr lang="zh-CN" altLang="zh-CN" sz="2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克拉伯龙方程</a:t>
                </a:r>
                <a:r>
                  <a:rPr lang="en-US" altLang="zh-CN" sz="2600" i="1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pV</a:t>
                </a:r>
                <a:r>
                  <a:rPr lang="en-US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CN" sz="2600" i="1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nRT</a:t>
                </a:r>
                <a:r>
                  <a:rPr lang="zh-CN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，其中</a:t>
                </a:r>
                <a:r>
                  <a:rPr lang="en-US" altLang="zh-CN" sz="2600" i="1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</a:t>
                </a:r>
                <a:r>
                  <a:rPr lang="zh-CN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表示气体物质的量，</a:t>
                </a:r>
                <a:r>
                  <a:rPr lang="en-US" altLang="zh-CN" sz="2600" i="1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R</a:t>
                </a:r>
                <a:r>
                  <a:rPr lang="zh-CN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为理想气体常数，此方程描述了理想气体的压强是由气体的体积、温度和物质的量决定的，故可以只对气体的一个状态列式分析问题，处理气体变质量的问题尤其方便。</a:t>
                </a:r>
                <a:endParaRPr lang="zh-CN" altLang="zh-CN" sz="2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1.</a:t>
                </a:r>
                <a:r>
                  <a:rPr lang="zh-CN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等温变化时，两部分气体混合时或分开时，用玻意耳定律 </a:t>
                </a:r>
                <a:r>
                  <a:rPr lang="en-US" altLang="zh-CN" sz="2600" i="1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p</a:t>
                </a:r>
                <a:r>
                  <a:rPr lang="en-US" altLang="zh-CN" sz="2600" kern="100" baseline="-25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zh-CN" sz="2600" i="1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en-US" altLang="zh-CN" sz="2600" kern="100" baseline="-25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+</a:t>
                </a:r>
                <a:r>
                  <a:rPr lang="en-US" altLang="zh-CN" sz="2600" i="1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p</a:t>
                </a:r>
                <a:r>
                  <a:rPr lang="en-US" altLang="zh-CN" sz="2600" kern="100" baseline="-25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600" i="1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en-US" altLang="zh-CN" sz="2600" kern="100" baseline="-25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=</a:t>
                </a:r>
                <a:r>
                  <a:rPr lang="en-US" altLang="zh-CN" sz="2600" i="1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pV</a:t>
                </a:r>
                <a:r>
                  <a:rPr lang="zh-CN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。 </a:t>
                </a:r>
                <a:endParaRPr lang="zh-CN" altLang="zh-CN" sz="2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2.</a:t>
                </a:r>
                <a:r>
                  <a:rPr lang="zh-CN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三个参量都变化时，两部分气体混合时或分开时，用理想气体状态方程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6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6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6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6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6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600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𝑝𝑉</m:t>
                        </m:r>
                      </m:num>
                      <m:den>
                        <m:r>
                          <a:rPr lang="en-US" altLang="zh-CN" sz="2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zh-CN" altLang="zh-CN" sz="2600" kern="1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。</a:t>
                </a:r>
                <a:endParaRPr lang="zh-CN" altLang="zh-CN" sz="26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646" y="909514"/>
                <a:ext cx="9814781" cy="5740226"/>
              </a:xfrm>
              <a:prstGeom prst="rect">
                <a:avLst/>
              </a:prstGeom>
              <a:blipFill rotWithShape="0">
                <a:blip r:embed="rId2"/>
                <a:stretch>
                  <a:fillRect l="-1118" r="-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58420" y="674370"/>
            <a:ext cx="442595" cy="137160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dist"/>
            <a:r>
              <a:rPr lang="zh-CN" altLang="en-US" sz="22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提炼总结</a:t>
            </a:r>
            <a:endParaRPr lang="zh-CN" altLang="en-US" sz="2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3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89206" y="189434"/>
                <a:ext cx="11412000" cy="55345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　</a:t>
                </a:r>
                <a:r>
                  <a:rPr lang="en-US" altLang="zh-CN" sz="2800" smtClean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</a:t>
                </a:r>
                <a:r>
                  <a: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2025·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黑龙江省名校协作体一模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如图所示，开口向右的绝热汽缸水平放置，由厚度均不计的绝热活塞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和导热活塞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封闭相同质量的理想气体，区域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Ⅰ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、 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Ⅱ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内气体的体积均为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，压强均为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1.2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，热力学温度与外界相同，均为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T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，活塞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可以在汽缸内无摩擦地自由移动，活塞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与汽缸间的最大静摩擦力大小为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fm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。已知两部分气体均密封良好，活塞的横截面积为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S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，大气压强为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，外界的温度保持不变。现通过电加热丝对区域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Ⅰ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内的气体缓慢加热</a:t>
                </a:r>
                <a:r>
                  <a:rPr lang="zh-CN" altLang="zh-CN" sz="280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。</a:t>
                </a:r>
                <a:endParaRPr lang="en-US" altLang="zh-CN" sz="2800" smtClean="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(1)</a:t>
                </a:r>
                <a:r>
                  <a:rPr lang="zh-CN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求当活塞</a:t>
                </a: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恰好要滑动时，活塞</a:t>
                </a: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zh-CN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移动的距离；</a:t>
                </a:r>
                <a:endParaRPr lang="zh-CN" altLang="zh-CN" sz="28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189434"/>
                <a:ext cx="11412000" cy="5534592"/>
              </a:xfrm>
              <a:prstGeom prst="rect">
                <a:avLst/>
              </a:prstGeom>
              <a:blipFill rotWithShape="0">
                <a:blip r:embed="rId2"/>
                <a:stretch>
                  <a:fillRect l="-1122" r="-214" b="-7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剪去对角的矩形 8"/>
          <p:cNvSpPr/>
          <p:nvPr/>
        </p:nvSpPr>
        <p:spPr>
          <a:xfrm>
            <a:off x="0" y="417991"/>
            <a:ext cx="841564" cy="35785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mtClean="0">
                <a:sym typeface="+mn-ea"/>
              </a:rPr>
              <a:t>例</a:t>
            </a:r>
            <a:r>
              <a:rPr lang="en-US" altLang="zh-CN" smtClean="0">
                <a:sym typeface="+mn-ea"/>
              </a:rPr>
              <a:t>6</a:t>
            </a:r>
            <a:endParaRPr lang="zh-CN" altLang="en-US" dirty="0">
              <a:sym typeface="+mn-ea"/>
            </a:endParaRPr>
          </a:p>
        </p:txBody>
      </p:sp>
      <p:pic>
        <p:nvPicPr>
          <p:cNvPr id="5" name="image244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501" y="4437906"/>
            <a:ext cx="3517321" cy="15813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89206" y="5591780"/>
                <a:ext cx="11412000" cy="9343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800" kern="10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答案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8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zh-CN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zh-CN" altLang="zh-CN" sz="28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5591780"/>
                <a:ext cx="11412000" cy="934358"/>
              </a:xfrm>
              <a:prstGeom prst="rect">
                <a:avLst/>
              </a:prstGeom>
              <a:blipFill rotWithShape="0">
                <a:blip r:embed="rId4"/>
                <a:stretch>
                  <a:fillRect l="-1122"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1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693490"/>
            <a:ext cx="11783838" cy="5264561"/>
            <a:chOff x="0" y="268558"/>
            <a:chExt cx="11783838" cy="52645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389206" y="746809"/>
                  <a:ext cx="11394632" cy="47863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当活塞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恰好要滑动时，对其受力分析，根据平衡条件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pS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fm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又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fm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解得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=1.5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区域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宋体" panose="02010600030101010101" pitchFamily="2" charset="-122"/>
                    </a:rPr>
                    <a:t>Ⅱ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内气体发生等温变化，根据玻意耳定律有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1.2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pV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当活塞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恰好要滑动时，活塞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移动的距离为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x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−</m:t>
                          </m:r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联立可得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x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5</m:t>
                          </m:r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746809"/>
                  <a:ext cx="11394632" cy="47863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组合 12"/>
            <p:cNvGrpSpPr/>
            <p:nvPr/>
          </p:nvGrpSpPr>
          <p:grpSpPr>
            <a:xfrm>
              <a:off x="0" y="268558"/>
              <a:ext cx="1439863" cy="424932"/>
              <a:chOff x="51643" y="755060"/>
              <a:chExt cx="1439863" cy="424932"/>
            </a:xfrm>
          </p:grpSpPr>
          <p:sp>
            <p:nvSpPr>
              <p:cNvPr id="17" name="矩形 16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3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24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5444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hlinkClick r:id="rId2" action="ppaction://hlinksldjump"/>
          </p:cNvPr>
          <p:cNvSpPr/>
          <p:nvPr/>
        </p:nvSpPr>
        <p:spPr>
          <a:xfrm>
            <a:off x="1682559" y="4274726"/>
            <a:ext cx="4297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spc="3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+mn-ea"/>
              </a:rPr>
              <a:t>专题强化</a:t>
            </a:r>
            <a:r>
              <a:rPr lang="zh-CN" altLang="zh-CN" sz="2800" spc="300" smtClea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+mn-ea"/>
              </a:rPr>
              <a:t>练</a:t>
            </a:r>
            <a:r>
              <a:rPr lang="zh-CN" altLang="en-US" sz="2800" spc="30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　</a:t>
            </a:r>
            <a:r>
              <a:rPr lang="en-US" altLang="zh-CN" sz="2800" spc="30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[1</a:t>
            </a:r>
            <a:r>
              <a:rPr lang="zh-CN" altLang="zh-CN" sz="2800" spc="30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选择题</a:t>
            </a:r>
            <a:r>
              <a:rPr lang="en-US" altLang="zh-CN" sz="2800" spc="30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]</a:t>
            </a:r>
            <a:endParaRPr lang="zh-CN" altLang="zh-CN" sz="2800" spc="3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+mn-ea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/>
        </p:nvSpPr>
        <p:spPr>
          <a:xfrm>
            <a:off x="1682559" y="2561585"/>
            <a:ext cx="923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+mn-ea"/>
              </a:rPr>
              <a:t>考点二　气体实验定律　理想气体状态方程</a:t>
            </a:r>
          </a:p>
        </p:txBody>
      </p:sp>
      <p:sp>
        <p:nvSpPr>
          <p:cNvPr id="15" name="文本框 14">
            <a:hlinkClick r:id="rId4" action="ppaction://hlinksldjump"/>
          </p:cNvPr>
          <p:cNvSpPr txBox="1"/>
          <p:nvPr/>
        </p:nvSpPr>
        <p:spPr>
          <a:xfrm>
            <a:off x="1682558" y="1689896"/>
            <a:ext cx="628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+mn-ea"/>
              </a:rPr>
              <a:t>考点一　分子动理论　固体与液体</a:t>
            </a:r>
            <a:endParaRPr lang="zh-CN" altLang="zh-CN" sz="2800" spc="3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525" y="178435"/>
            <a:ext cx="11927840" cy="651510"/>
          </a:xfrm>
          <a:prstGeom prst="rect">
            <a:avLst/>
          </a:prstGeom>
          <a:noFill/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2"/>
                </a:gs>
              </a:gsLst>
              <a:lin ang="10800000" scaled="0"/>
            </a:gradFill>
          </a:ln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bg2">
                        <a:lumMod val="90000"/>
                        <a:alpha val="0"/>
                      </a:schemeClr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0800000" scaled="1"/>
                  <a:tileRect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Rechteck"/>
          <p:cNvSpPr/>
          <p:nvPr/>
        </p:nvSpPr>
        <p:spPr>
          <a:xfrm>
            <a:off x="0" y="251143"/>
            <a:ext cx="12189600" cy="506095"/>
          </a:xfrm>
          <a:prstGeom prst="rect">
            <a:avLst/>
          </a:prstGeom>
          <a:gradFill>
            <a:gsLst>
              <a:gs pos="0">
                <a:schemeClr val="bg1"/>
              </a:gs>
              <a:gs pos="88000">
                <a:schemeClr val="tx2"/>
              </a:gs>
            </a:gsLst>
            <a:lin ang="10800000" scaled="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6577" y="257969"/>
            <a:ext cx="1738370" cy="491490"/>
            <a:chOff x="5439938" y="460736"/>
            <a:chExt cx="1738370" cy="491490"/>
          </a:xfrm>
        </p:grpSpPr>
        <p:sp>
          <p:nvSpPr>
            <p:cNvPr id="20" name="矩形 19"/>
            <p:cNvSpPr/>
            <p:nvPr/>
          </p:nvSpPr>
          <p:spPr>
            <a:xfrm>
              <a:off x="5439938" y="639588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667008" y="460736"/>
              <a:ext cx="1511300" cy="4914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600" b="1" dirty="0">
                  <a:solidFill>
                    <a:schemeClr val="bg1"/>
                  </a:solidFill>
                </a:rPr>
                <a:t>内容索引</a:t>
              </a:r>
            </a:p>
          </p:txBody>
        </p:sp>
      </p:grpSp>
      <p:sp>
        <p:nvSpPr>
          <p:cNvPr id="10" name="文本框 9">
            <a:hlinkClick r:id="rId5" action="ppaction://hlinksldjump"/>
          </p:cNvPr>
          <p:cNvSpPr txBox="1"/>
          <p:nvPr/>
        </p:nvSpPr>
        <p:spPr>
          <a:xfrm>
            <a:off x="1682559" y="3418860"/>
            <a:ext cx="923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+mn-ea"/>
              </a:rPr>
              <a:t>考点三　热力学定律与气体实验定律综合</a:t>
            </a:r>
          </a:p>
        </p:txBody>
      </p:sp>
      <p:sp>
        <p:nvSpPr>
          <p:cNvPr id="11" name="矩形 10">
            <a:hlinkClick r:id="rId6" action="ppaction://hlinksldjump"/>
          </p:cNvPr>
          <p:cNvSpPr/>
          <p:nvPr/>
        </p:nvSpPr>
        <p:spPr>
          <a:xfrm>
            <a:off x="1682559" y="5130592"/>
            <a:ext cx="4297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spc="3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专题强化练</a:t>
            </a:r>
            <a:r>
              <a:rPr lang="zh-CN" altLang="en-US" sz="2800" spc="3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　</a:t>
            </a:r>
            <a:r>
              <a:rPr lang="en-US" altLang="zh-CN" sz="2800" spc="3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[2</a:t>
            </a:r>
            <a:r>
              <a:rPr lang="zh-CN" altLang="zh-CN" sz="2800" spc="3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计算题</a:t>
            </a:r>
            <a:r>
              <a:rPr lang="en-US" altLang="zh-CN" sz="2800" spc="3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]</a:t>
            </a:r>
            <a:endParaRPr lang="zh-CN" altLang="zh-CN" sz="2800" spc="3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89206" y="614123"/>
                <a:ext cx="7722224" cy="3600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(2)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当活塞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恰好要滑动时，电加热丝停止加热，同时将活塞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固定，然后打开区域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Ⅱ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内的阀门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K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，气体缓慢漏出。经过足够长的时间，区域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Ⅱ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内剩余气体的质量是原来质量的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24</m:t>
                        </m:r>
                      </m:den>
                    </m:f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，求区域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Ⅰ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内气体最终的热力学温度。</a:t>
                </a:r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614123"/>
                <a:ext cx="7722224" cy="3600794"/>
              </a:xfrm>
              <a:prstGeom prst="rect">
                <a:avLst/>
              </a:prstGeom>
              <a:blipFill rotWithShape="0">
                <a:blip r:embed="rId2"/>
                <a:stretch>
                  <a:fillRect l="-1657" r="-6235" b="-1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244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271" y="1262195"/>
            <a:ext cx="3517321" cy="15813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89206" y="4214523"/>
                <a:ext cx="11412000" cy="10154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800" kern="10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答案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35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i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aseline="-25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0</m:t>
                    </m:r>
                  </m:oMath>
                </a14:m>
                <a:endParaRPr lang="zh-CN" altLang="zh-CN" sz="280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4214523"/>
                <a:ext cx="11412000" cy="1015471"/>
              </a:xfrm>
              <a:prstGeom prst="rect">
                <a:avLst/>
              </a:prstGeom>
              <a:blipFill rotWithShape="0">
                <a:blip r:embed="rId4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32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290017"/>
            <a:ext cx="11783838" cy="6531255"/>
            <a:chOff x="0" y="268558"/>
            <a:chExt cx="11783838" cy="6531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389206" y="746809"/>
                  <a:ext cx="11394632" cy="60530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打开区域</a:t>
                  </a:r>
                  <a:r>
                    <a:rPr lang="zh-CN" altLang="zh-CN" sz="2800">
                      <a:effectLst/>
                      <a:latin typeface="宋体" panose="02010600030101010101" pitchFamily="2" charset="-122"/>
                      <a:ea typeface="楷体" panose="02010609060101010101" pitchFamily="49" charset="-122"/>
                      <a:cs typeface="宋体" panose="02010600030101010101" pitchFamily="2" charset="-122"/>
                    </a:rPr>
                    <a:t>Ⅱ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内的阀门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K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后，经过足够长的时间，气体</a:t>
                  </a:r>
                  <a:r>
                    <a:rPr lang="zh-CN" altLang="zh-CN" sz="2800">
                      <a:effectLst/>
                      <a:latin typeface="宋体" panose="02010600030101010101" pitchFamily="2" charset="-122"/>
                      <a:ea typeface="楷体" panose="02010609060101010101" pitchFamily="49" charset="-122"/>
                      <a:cs typeface="宋体" panose="02010600030101010101" pitchFamily="2" charset="-122"/>
                    </a:rPr>
                    <a:t>Ⅱ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的压强为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，根据玻意耳定律有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1.2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0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0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V'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由题意可知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zh-CN" altLang="zh-CN" sz="2800" i="0" baseline="-500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余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zh-CN" altLang="zh-CN" sz="2800" i="0" baseline="-500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余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解得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V</a:t>
                  </a:r>
                  <a:r>
                    <a:rPr lang="zh-CN" altLang="zh-CN" sz="2800" baseline="-250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余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4</m:t>
                          </m:r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对气体</a:t>
                  </a:r>
                  <a:r>
                    <a:rPr lang="zh-CN" altLang="zh-CN" sz="2800">
                      <a:effectLst/>
                      <a:latin typeface="宋体" panose="02010600030101010101" pitchFamily="2" charset="-122"/>
                      <a:ea typeface="楷体" panose="02010609060101010101" pitchFamily="49" charset="-122"/>
                      <a:cs typeface="宋体" panose="02010600030101010101" pitchFamily="2" charset="-122"/>
                    </a:rPr>
                    <a:t>Ⅰ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，根据理想气体状态方程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1.2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(2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zh-CN" altLang="zh-CN" sz="2800" baseline="-5000">
                                  <a:effectLst/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</a:rPr>
                                <m:t>余</m:t>
                              </m:r>
                            </m:sub>
                          </m:sSub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𝑇</m:t>
                          </m:r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解得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T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35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24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0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746809"/>
                  <a:ext cx="11394632" cy="605300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组合 12"/>
            <p:cNvGrpSpPr/>
            <p:nvPr/>
          </p:nvGrpSpPr>
          <p:grpSpPr>
            <a:xfrm>
              <a:off x="0" y="268558"/>
              <a:ext cx="1439863" cy="424932"/>
              <a:chOff x="51643" y="755060"/>
              <a:chExt cx="1439863" cy="424932"/>
            </a:xfrm>
          </p:grpSpPr>
          <p:sp>
            <p:nvSpPr>
              <p:cNvPr id="17" name="矩形 16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3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24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1523679" y="6511278"/>
            <a:ext cx="666734" cy="348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经典繁仿黑" panose="02010609000101010101" pitchFamily="49" charset="-122"/>
                <a:ea typeface="经典繁仿黑" panose="02010609000101010101" pitchFamily="49" charset="-122"/>
                <a:cs typeface="经典繁仿黑" panose="02010609000101010101" pitchFamily="49" charset="-122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9529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B97D32-AEB5-B8F5-C87F-52B4A823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8DF0BDB-63B3-9830-792E-08710BE6A692}"/>
              </a:ext>
            </a:extLst>
          </p:cNvPr>
          <p:cNvSpPr/>
          <p:nvPr/>
        </p:nvSpPr>
        <p:spPr>
          <a:xfrm>
            <a:off x="-240673" y="2187812"/>
            <a:ext cx="12168526" cy="129825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A7834F9-F61F-D8A5-01A7-63F92B8A1C90}"/>
              </a:ext>
            </a:extLst>
          </p:cNvPr>
          <p:cNvSpPr/>
          <p:nvPr/>
        </p:nvSpPr>
        <p:spPr>
          <a:xfrm>
            <a:off x="118542" y="2349674"/>
            <a:ext cx="11809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0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考点三　热力学定律与气体实验定律综合</a:t>
            </a:r>
            <a:endParaRPr lang="zh-CN" altLang="en-US" sz="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4566" y="155526"/>
            <a:ext cx="115212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1.</a:t>
            </a:r>
            <a:r>
              <a:rPr lang="zh-CN" altLang="zh-CN" sz="2800" b="1" kern="100">
                <a:latin typeface="+mn-ea"/>
                <a:cs typeface="Courier New" panose="02070309020205020404" pitchFamily="49" charset="0"/>
              </a:rPr>
              <a:t>理想气体相关三量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zh-CN" altLang="zh-CN" sz="2800" b="1" kern="100">
                <a:latin typeface="+mn-ea"/>
                <a:cs typeface="Courier New" panose="02070309020205020404" pitchFamily="49" charset="0"/>
              </a:rPr>
              <a:t>的分析</a:t>
            </a:r>
            <a:r>
              <a:rPr lang="zh-CN" altLang="zh-CN" sz="2800" b="1" kern="100" smtClean="0">
                <a:latin typeface="+mn-ea"/>
                <a:cs typeface="Courier New" panose="02070309020205020404" pitchFamily="49" charset="0"/>
              </a:rPr>
              <a:t>思路</a:t>
            </a:r>
            <a:endParaRPr lang="en-US" altLang="zh-CN" sz="2800" b="1" kern="100" smtClean="0">
              <a:latin typeface="+mn-ea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内能变化量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由气体温度变化分析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：温度升高，内能增加，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&gt;0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；温度降低，内能减少，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&lt;0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由公式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分析内能变化。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做功情况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由体积变化分析气体做功情况：体积膨胀，气体对外界做功，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&lt;0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；体积被压缩，外界对气体做功，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&gt;0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气体吸、放热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一般由公式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=Δ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分析气体的吸、放热情况：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&gt;0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，吸热；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&lt;0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，放热</a:t>
            </a:r>
            <a:r>
              <a:rPr lang="zh-CN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52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4566" y="1048238"/>
            <a:ext cx="1152128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2.</a:t>
            </a:r>
            <a:r>
              <a:rPr lang="zh-CN" altLang="zh-CN" sz="2800" b="1" kern="100">
                <a:latin typeface="+mn-ea"/>
                <a:cs typeface="Courier New" panose="02070309020205020404" pitchFamily="49" charset="0"/>
              </a:rPr>
              <a:t>对热力学第二定律的理解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热量可以由低温物体传递到高温物体，也可以从单一热源吸收热量全部转化为功，但会产生其他影响。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71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23155"/>
            <a:ext cx="11412000" cy="4534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800" smtClean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多选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甘肃卷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·9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如图，一定量的理想气体从状态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经等容过程到达状态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，然后经等温过程到达状态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。已知质量一定的某种理想气体的内能只与温度有关，且随温度升高而增大。下列说法正确的是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过程为吸热过程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过程为吸热过程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C.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压强比状态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的小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D.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内能比状态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的小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228650" y="2575223"/>
            <a:ext cx="7635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9" name="剪去对角的矩形 8"/>
          <p:cNvSpPr/>
          <p:nvPr/>
        </p:nvSpPr>
        <p:spPr>
          <a:xfrm>
            <a:off x="0" y="851712"/>
            <a:ext cx="841564" cy="35785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mtClean="0">
                <a:solidFill>
                  <a:prstClr val="white"/>
                </a:solidFill>
                <a:sym typeface="+mn-ea"/>
              </a:rPr>
              <a:t>例</a:t>
            </a:r>
            <a:r>
              <a:rPr lang="en-US" altLang="zh-CN" smtClean="0">
                <a:solidFill>
                  <a:prstClr val="white"/>
                </a:solidFill>
                <a:sym typeface="+mn-ea"/>
              </a:rPr>
              <a:t>7</a:t>
            </a:r>
            <a:endParaRPr lang="zh-CN" altLang="en-US" dirty="0">
              <a:solidFill>
                <a:prstClr val="white"/>
              </a:solidFill>
              <a:sym typeface="+mn-ea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228650" y="3816142"/>
            <a:ext cx="7635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1" name="image246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6" y="2999419"/>
            <a:ext cx="2485528" cy="18875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4"/>
          <p:cNvSpPr txBox="1"/>
          <p:nvPr/>
        </p:nvSpPr>
        <p:spPr>
          <a:xfrm>
            <a:off x="228650" y="4517766"/>
            <a:ext cx="7635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8572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89434"/>
            <a:ext cx="11783838" cy="6058197"/>
            <a:chOff x="0" y="268558"/>
            <a:chExt cx="11783838" cy="60581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389206" y="688417"/>
                  <a:ext cx="11394632" cy="56383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ts val="5500"/>
                    </a:lnSpc>
                  </a:pPr>
                  <a:r>
                    <a:rPr lang="en-US" altLang="zh-CN" sz="28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cs typeface="Times New Roman" panose="02020603050405020304" pitchFamily="18" charset="0"/>
                    </a:rPr>
                    <a:t>→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过程，体积不变，则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，温度升高，则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U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&gt;0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，根据热力学第一定律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U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，可知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&gt;0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，即该过程为吸热过程，选项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正确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ts val="5500"/>
                    </a:lnSpc>
                  </a:pPr>
                  <a:r>
                    <a:rPr lang="en-US" altLang="zh-CN" sz="2800" i="1" smtClean="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cs typeface="Times New Roman" panose="02020603050405020304" pitchFamily="18" charset="0"/>
                    </a:rPr>
                    <a:t>→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过程，温度不变，则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U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，体积减小，则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&gt;0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，根据热力学第一定律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U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，可知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&lt;0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，即该过程为放热过程，选项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ts val="5500"/>
                    </a:lnSpc>
                  </a:pPr>
                  <a:r>
                    <a:rPr lang="en-US" altLang="zh-CN" sz="2800" i="1" smtClean="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cs typeface="Times New Roman" panose="02020603050405020304" pitchFamily="18" charset="0"/>
                    </a:rPr>
                    <a:t>→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过程，体积不变，温度升高，根据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𝑝𝑉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可知，压强变大，即状态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压强比状态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压强小，选项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正确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ts val="5500"/>
                    </a:lnSpc>
                  </a:pP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的温度低于状态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的温度，可知状态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的内能比状态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的小，选项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正确。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688417"/>
                  <a:ext cx="11394632" cy="563833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24" r="-1070" b="-17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组合 12"/>
            <p:cNvGrpSpPr/>
            <p:nvPr/>
          </p:nvGrpSpPr>
          <p:grpSpPr>
            <a:xfrm>
              <a:off x="0" y="268558"/>
              <a:ext cx="1439863" cy="424932"/>
              <a:chOff x="51643" y="755060"/>
              <a:chExt cx="1439863" cy="424932"/>
            </a:xfrm>
          </p:grpSpPr>
          <p:sp>
            <p:nvSpPr>
              <p:cNvPr id="17" name="矩形 16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24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623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89206" y="261442"/>
                <a:ext cx="11412000" cy="35083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　</a:t>
                </a:r>
                <a:r>
                  <a:rPr lang="en-US" altLang="zh-CN" sz="2800" smtClean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2025·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山东卷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·16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如图所示，上端开口，下端封闭的足够长玻璃管竖直固定于调温装置内。玻璃管导热性能良好，管内横截面积为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S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，用轻质活塞封闭一定质量的理想气体。大气压强为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，活塞与玻璃管之间的滑动摩擦力大小恒为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S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，等于最大静摩擦力。用调温装置对封闭气体缓慢加热，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T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=330 K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时，气柱高度为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h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，活塞开始缓慢上升；继续</a:t>
                </a:r>
                <a:r>
                  <a:rPr lang="zh-CN" altLang="zh-CN" sz="280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缓慢</a:t>
                </a:r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261442"/>
                <a:ext cx="11412000" cy="3508396"/>
              </a:xfrm>
              <a:prstGeom prst="rect">
                <a:avLst/>
              </a:prstGeom>
              <a:blipFill rotWithShape="0">
                <a:blip r:embed="rId2"/>
                <a:stretch>
                  <a:fillRect l="-1122" r="-1068" b="-4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剪去对角的矩形 8"/>
          <p:cNvSpPr/>
          <p:nvPr/>
        </p:nvSpPr>
        <p:spPr>
          <a:xfrm>
            <a:off x="0" y="489999"/>
            <a:ext cx="841564" cy="357853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mtClean="0">
                <a:solidFill>
                  <a:prstClr val="white"/>
                </a:solidFill>
                <a:sym typeface="+mn-ea"/>
              </a:rPr>
              <a:t>例</a:t>
            </a:r>
            <a:r>
              <a:rPr lang="en-US" altLang="zh-CN" smtClean="0">
                <a:solidFill>
                  <a:prstClr val="white"/>
                </a:solidFill>
                <a:sym typeface="+mn-ea"/>
              </a:rPr>
              <a:t>8</a:t>
            </a:r>
            <a:endParaRPr lang="zh-CN" altLang="en-US" dirty="0">
              <a:solidFill>
                <a:prstClr val="white"/>
              </a:solidFill>
              <a:sym typeface="+mn-ea"/>
            </a:endParaRPr>
          </a:p>
        </p:txBody>
      </p:sp>
      <p:pic>
        <p:nvPicPr>
          <p:cNvPr id="13" name="image247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530" y="3861842"/>
            <a:ext cx="2887676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/>
          <p:cNvSpPr/>
          <p:nvPr/>
        </p:nvSpPr>
        <p:spPr>
          <a:xfrm>
            <a:off x="389206" y="3775017"/>
            <a:ext cx="8082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加热至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=440 K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时停止加热，活塞不再上升；再缓慢降低气体温度，活塞位置保持不变，直到降温至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=400 K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时，活塞才开始缓慢下降；温度缓慢降至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=330 K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时，保持温度不变，活塞不再下降。求：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34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33450"/>
            <a:ext cx="11412000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=440 K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时，气柱高度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" name="image247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159471"/>
            <a:ext cx="2600200" cy="23342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89206" y="990296"/>
                <a:ext cx="8082264" cy="930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800" kern="10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答案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h</a:t>
                </a:r>
                <a:r>
                  <a:rPr lang="en-US" altLang="zh-CN" sz="2800" baseline="-250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zh-CN" altLang="zh-CN" sz="28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　</a:t>
                </a:r>
                <a:endParaRPr lang="zh-CN" altLang="zh-CN" sz="110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990296"/>
                <a:ext cx="8082264" cy="930639"/>
              </a:xfrm>
              <a:prstGeom prst="rect">
                <a:avLst/>
              </a:prstGeom>
              <a:blipFill rotWithShape="0">
                <a:blip r:embed="rId3"/>
                <a:stretch>
                  <a:fillRect l="-1584" b="-7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0" y="2637706"/>
            <a:ext cx="11783838" cy="3994427"/>
            <a:chOff x="0" y="268558"/>
            <a:chExt cx="11783838" cy="3994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389206" y="688417"/>
                  <a:ext cx="11394632" cy="35745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活塞开始缓慢上升，由受力平衡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可得封闭的理想气体压强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22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21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→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升温过程中，等压膨胀，由盖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吕萨克定律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解得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h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h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688417"/>
                  <a:ext cx="11394632" cy="357456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组合 7"/>
            <p:cNvGrpSpPr/>
            <p:nvPr/>
          </p:nvGrpSpPr>
          <p:grpSpPr>
            <a:xfrm>
              <a:off x="0" y="268558"/>
              <a:ext cx="1439863" cy="424932"/>
              <a:chOff x="51643" y="755060"/>
              <a:chExt cx="1439863" cy="424932"/>
            </a:xfrm>
          </p:grpSpPr>
          <p:sp>
            <p:nvSpPr>
              <p:cNvPr id="10" name="矩形 9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12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0223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88419"/>
            <a:ext cx="7434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状态到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状态的过程中，封闭气体吸收的净热量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扣除放热后净吸收的热量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3" name="image247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714440"/>
            <a:ext cx="2600200" cy="23342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89206" y="2262036"/>
                <a:ext cx="8082264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800" kern="10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答案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zh-CN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8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63</m:t>
                        </m:r>
                      </m:den>
                    </m:f>
                  </m:oMath>
                </a14:m>
                <a:endParaRPr lang="zh-CN" altLang="zh-CN" sz="1100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2262036"/>
                <a:ext cx="8082264" cy="1023742"/>
              </a:xfrm>
              <a:prstGeom prst="rect">
                <a:avLst/>
              </a:prstGeom>
              <a:blipFill rotWithShape="0">
                <a:blip r:embed="rId3"/>
                <a:stretch>
                  <a:fillRect l="-1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1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A73A8B-AF9C-6220-7827-754EAD0C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75B02E5-4298-7D87-6C4E-DE96B625F133}"/>
              </a:ext>
            </a:extLst>
          </p:cNvPr>
          <p:cNvSpPr/>
          <p:nvPr/>
        </p:nvSpPr>
        <p:spPr>
          <a:xfrm>
            <a:off x="334566" y="2354530"/>
            <a:ext cx="10657184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399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分子动理论　固体与液体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7E0E636-37AB-041F-C02F-294C2FAD9BBA}"/>
              </a:ext>
            </a:extLst>
          </p:cNvPr>
          <p:cNvSpPr/>
          <p:nvPr/>
        </p:nvSpPr>
        <p:spPr>
          <a:xfrm>
            <a:off x="-240673" y="2187812"/>
            <a:ext cx="11664471" cy="129825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2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477466"/>
            <a:ext cx="11783838" cy="5577233"/>
            <a:chOff x="0" y="268558"/>
            <a:chExt cx="11783838" cy="5577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389206" y="688417"/>
                  <a:ext cx="11394632" cy="51573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en-US" altLang="zh-CN" sz="28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→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升温过程中，等压膨胀，外界对气体做功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=-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(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h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h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22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63</m:t>
                          </m:r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→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降温过程中，等容变化，外界对气体做功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=0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温度为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时，活塞受力平衡有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解得封闭的理想气体压强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20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21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→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4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降温过程中，等压压缩，由盖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吕萨克定律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解得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h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11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h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688417"/>
                  <a:ext cx="11394632" cy="515737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组合 14"/>
            <p:cNvGrpSpPr/>
            <p:nvPr/>
          </p:nvGrpSpPr>
          <p:grpSpPr>
            <a:xfrm>
              <a:off x="0" y="268558"/>
              <a:ext cx="1439863" cy="424932"/>
              <a:chOff x="51643" y="755060"/>
              <a:chExt cx="1439863" cy="424932"/>
            </a:xfrm>
          </p:grpSpPr>
          <p:sp>
            <p:nvSpPr>
              <p:cNvPr id="16" name="矩形 15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19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0054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hlinkClick r:id="rId2" action="ppaction://hlinksldjump"/>
          </p:cNvPr>
          <p:cNvSpPr/>
          <p:nvPr/>
        </p:nvSpPr>
        <p:spPr>
          <a:xfrm>
            <a:off x="11523679" y="6511278"/>
            <a:ext cx="666734" cy="348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经典繁仿黑" panose="02010609000101010101" pitchFamily="49" charset="-122"/>
                <a:ea typeface="经典繁仿黑" panose="02010609000101010101" pitchFamily="49" charset="-122"/>
                <a:cs typeface="经典繁仿黑" panose="02010609000101010101" pitchFamily="49" charset="-122"/>
              </a:rPr>
              <a:t>返回</a:t>
            </a:r>
            <a:endParaRPr lang="zh-CN" altLang="en-US" sz="16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经典繁仿黑" panose="02010609000101010101" pitchFamily="49" charset="-122"/>
              <a:ea typeface="经典繁仿黑" panose="02010609000101010101" pitchFamily="49" charset="-122"/>
              <a:cs typeface="经典繁仿黑" panose="0201060900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477466"/>
            <a:ext cx="11783838" cy="5577233"/>
            <a:chOff x="0" y="268558"/>
            <a:chExt cx="11783838" cy="5577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389206" y="688417"/>
                  <a:ext cx="11394632" cy="51573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外界对气体做功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(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h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h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14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63</m:t>
                          </m:r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全程中外界对气体做功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8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63</m:t>
                          </m:r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因为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4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，故封闭的理想气体总内能变化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U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=0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利用热力学第一定律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U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解得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8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63</m:t>
                          </m:r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故封闭气体吸收的净热量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8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63</m:t>
                          </m:r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。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688417"/>
                  <a:ext cx="11394632" cy="515737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组合 14"/>
            <p:cNvGrpSpPr/>
            <p:nvPr/>
          </p:nvGrpSpPr>
          <p:grpSpPr>
            <a:xfrm>
              <a:off x="0" y="268558"/>
              <a:ext cx="1439863" cy="424932"/>
              <a:chOff x="51643" y="755060"/>
              <a:chExt cx="1439863" cy="424932"/>
            </a:xfrm>
          </p:grpSpPr>
          <p:sp>
            <p:nvSpPr>
              <p:cNvPr id="16" name="矩形 15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19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05247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A73A8B-AF9C-6220-7827-754EAD0C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7E0E636-37AB-041F-C02F-294C2FAD9BBA}"/>
              </a:ext>
            </a:extLst>
          </p:cNvPr>
          <p:cNvSpPr/>
          <p:nvPr/>
        </p:nvSpPr>
        <p:spPr>
          <a:xfrm>
            <a:off x="-240673" y="2187812"/>
            <a:ext cx="8064071" cy="12982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22" y="2187811"/>
            <a:ext cx="4150991" cy="12996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75B02E5-4298-7D87-6C4E-DE96B625F133}"/>
              </a:ext>
            </a:extLst>
          </p:cNvPr>
          <p:cNvSpPr/>
          <p:nvPr/>
        </p:nvSpPr>
        <p:spPr>
          <a:xfrm>
            <a:off x="665713" y="2349674"/>
            <a:ext cx="7373709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5399" b="1" dirty="0" smtClean="0"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专题强化练</a:t>
            </a:r>
            <a:r>
              <a:rPr lang="zh-CN" altLang="en-US" sz="5399" b="1" dirty="0" smtClean="0"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altLang="zh-CN" sz="5399" b="1" dirty="0" smtClean="0"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en-US" altLang="zh-CN" sz="5399" b="1" dirty="0"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5399" b="1" dirty="0"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选择题</a:t>
            </a:r>
            <a:r>
              <a:rPr lang="en-US" altLang="zh-CN" sz="5399" b="1" dirty="0"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zh-CN" altLang="zh-CN" sz="5399" b="1" dirty="0">
              <a:latin typeface="Times New Roman" panose="02020603050405020304" pitchFamily="18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22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212063"/>
              </p:ext>
            </p:extLst>
          </p:nvPr>
        </p:nvGraphicFramePr>
        <p:xfrm>
          <a:off x="559169" y="1340768"/>
          <a:ext cx="11009439" cy="318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271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0"/>
                    </a:ext>
                  </a:extLst>
                </a:gridCol>
                <a:gridCol w="1223271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1"/>
                    </a:ext>
                  </a:extLst>
                </a:gridCol>
                <a:gridCol w="1223271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2"/>
                    </a:ext>
                  </a:extLst>
                </a:gridCol>
                <a:gridCol w="1223271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3"/>
                    </a:ext>
                  </a:extLst>
                </a:gridCol>
                <a:gridCol w="1223271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4"/>
                    </a:ext>
                  </a:extLst>
                </a:gridCol>
                <a:gridCol w="1223271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5"/>
                    </a:ext>
                  </a:extLst>
                </a:gridCol>
                <a:gridCol w="1223271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6"/>
                    </a:ext>
                  </a:extLst>
                </a:gridCol>
                <a:gridCol w="1223271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7"/>
                    </a:ext>
                  </a:extLst>
                </a:gridCol>
                <a:gridCol w="1223271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8"/>
                    </a:ext>
                  </a:extLst>
                </a:gridCol>
              </a:tblGrid>
              <a:tr h="7924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题号</a:t>
                      </a: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CN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CN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CN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CN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CN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CN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CN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0000"/>
                  </a:ext>
                </a:extLst>
              </a:tr>
              <a:tr h="7924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答案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en-US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en-US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en-US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</a:t>
                      </a:r>
                      <a:endParaRPr lang="zh-CN" altLang="en-US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0001"/>
                  </a:ext>
                </a:extLst>
              </a:tr>
              <a:tr h="773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题号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CN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altLang="zh-CN" sz="2800" b="0" smtClean="0">
                          <a:solidFill>
                            <a:schemeClr val="bg1"/>
                          </a:solidFill>
                        </a:rPr>
                        <a:t> 10</a:t>
                      </a:r>
                      <a:endParaRPr lang="zh-CN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altLang="zh-CN" sz="2800" b="0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11</a:t>
                      </a:r>
                      <a:endParaRPr lang="zh-CN" sz="2800" b="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0002"/>
                  </a:ext>
                </a:extLst>
              </a:tr>
              <a:tr h="773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答案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kern="12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en-US" sz="3200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kern="12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BD</a:t>
                      </a:r>
                      <a:endParaRPr lang="zh-CN" altLang="en-US" sz="3200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en-US" altLang="zh-CN" sz="3200" kern="12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AD</a:t>
                      </a:r>
                      <a:endParaRPr lang="zh-CN" sz="3200" kern="12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0003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0" y="416165"/>
            <a:ext cx="1703512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对一对</a:t>
            </a:r>
          </a:p>
        </p:txBody>
      </p:sp>
      <p:sp>
        <p:nvSpPr>
          <p:cNvPr id="21" name="圆角矩形 2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C65F01D-4114-9E56-BF22-7010BC3B7E8B}"/>
              </a:ext>
            </a:extLst>
          </p:cNvPr>
          <p:cNvSpPr/>
          <p:nvPr/>
        </p:nvSpPr>
        <p:spPr>
          <a:xfrm>
            <a:off x="0" y="-12146"/>
            <a:ext cx="121896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89206" y="981522"/>
            <a:ext cx="11412000" cy="45655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江苏镇江市模拟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如图所示为我国航天员王亚平在空间站中演示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水球气泡实验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时的情景，她往水球中注入一个气泡，气泡静止在水球中，水球悬在空中，关于该实验，下列说法正确的是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由于完全失重，气泡中气体压强为零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太空中，水分子停止热运动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C.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水球是表面张力作用形成的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D.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气泡受到水的浮力作用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281608" y="4210090"/>
            <a:ext cx="7671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8" name="圆角矩形 2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sp>
        <p:nvSpPr>
          <p:cNvPr id="4" name="矩形 3"/>
          <p:cNvSpPr/>
          <p:nvPr/>
        </p:nvSpPr>
        <p:spPr>
          <a:xfrm flipH="1">
            <a:off x="416306" y="158577"/>
            <a:ext cx="63070" cy="288000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TextBox 51"/>
          <p:cNvSpPr txBox="1"/>
          <p:nvPr/>
        </p:nvSpPr>
        <p:spPr>
          <a:xfrm>
            <a:off x="551815" y="72390"/>
            <a:ext cx="2411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</a:rPr>
              <a:t>保分基础练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158577"/>
            <a:ext cx="360040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0" y="543208"/>
            <a:ext cx="12189600" cy="0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2"/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249.jpe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6" y="3141762"/>
            <a:ext cx="2520280" cy="2274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700844"/>
            <a:ext cx="11783838" cy="3809070"/>
            <a:chOff x="0" y="916630"/>
            <a:chExt cx="11783838" cy="3809070"/>
          </a:xfrm>
        </p:grpSpPr>
        <p:sp>
          <p:nvSpPr>
            <p:cNvPr id="6" name="矩形 5"/>
            <p:cNvSpPr/>
            <p:nvPr/>
          </p:nvSpPr>
          <p:spPr>
            <a:xfrm>
              <a:off x="389206" y="1401713"/>
              <a:ext cx="11394632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气体压强是分子不停的运动与器壁撞击的结果，与重力无关，气泡中气体压强不为零，故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80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；</a:t>
              </a:r>
              <a:endParaRPr lang="en-US" altLang="zh-CN" sz="28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太空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中，水分子一直在做无规则的热运动，故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80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；</a:t>
              </a:r>
              <a:endParaRPr lang="en-US" altLang="zh-CN" sz="28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表面张力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使水收缩成表面积最小的球形，故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80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；</a:t>
              </a:r>
              <a:endParaRPr lang="en-US" altLang="zh-CN" sz="28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在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失重状态下，气泡不会受到浮力，故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错误。</a:t>
              </a:r>
              <a:endParaRPr lang="en-US" altLang="zh-CN" sz="28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0" y="916630"/>
              <a:ext cx="1439863" cy="424932"/>
              <a:chOff x="51643" y="755060"/>
              <a:chExt cx="1439863" cy="424932"/>
            </a:xfrm>
          </p:grpSpPr>
          <p:sp>
            <p:nvSpPr>
              <p:cNvPr id="46" name="矩形 45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7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48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49" name="直接连接符 48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92401"/>
            <a:ext cx="1146664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黑吉辽蒙卷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·2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某同学冬季乘火车旅行，在寒冷的站台上从气密性良好的糖果瓶中取出糖果后拧紧瓶盖，将糖果瓶带入温暖的车厢内一段时间后，与刚进入车厢时相比，瓶内气体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内能变小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		B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压强变大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C.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分子的数密度变大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	D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每个分子动能都变大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" name="TextBox 14"/>
          <p:cNvSpPr txBox="1"/>
          <p:nvPr/>
        </p:nvSpPr>
        <p:spPr>
          <a:xfrm>
            <a:off x="5145013" y="2565698"/>
            <a:ext cx="75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6" name="圆角矩形 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" name="圆角矩形 6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圆角矩形 7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圆角矩形 8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圆角矩形 9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圆角矩形 10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圆角矩形 11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圆角矩形 12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圆角矩形 13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555892"/>
            <a:ext cx="11855846" cy="3997243"/>
            <a:chOff x="0" y="189434"/>
            <a:chExt cx="11855846" cy="39972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389206" y="647695"/>
                  <a:ext cx="11466640" cy="35389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将糖果瓶带入温暖的车厢内一段时间后，瓶内气体温度升高，瓶内气体的内能变大，气体分子的平均动能增大，但不是每个分子的动能都变大，故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、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瓶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内气体做等容变化，根据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，知温度升高，压强变大，故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正确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气体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分子数量不变，气体体积不变，则分子的数密度不变，故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错误。</a:t>
                  </a:r>
                  <a:endParaRPr lang="zh-CN" altLang="zh-CN" sz="2800">
                    <a:effectLst/>
                    <a:latin typeface="Calibri" panose="020F050202020403020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647695"/>
                  <a:ext cx="11466640" cy="353898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116" r="-4200" b="-17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组合 45"/>
            <p:cNvGrpSpPr/>
            <p:nvPr/>
          </p:nvGrpSpPr>
          <p:grpSpPr>
            <a:xfrm>
              <a:off x="0" y="189434"/>
              <a:ext cx="1439863" cy="424932"/>
              <a:chOff x="51643" y="755060"/>
              <a:chExt cx="1439863" cy="424932"/>
            </a:xfrm>
          </p:grpSpPr>
          <p:sp>
            <p:nvSpPr>
              <p:cNvPr id="47" name="矩形 46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8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49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50" name="直接连接符 49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90660"/>
            <a:ext cx="9378408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江苏卷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·6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如图所示，取装有少量水的烧瓶，用装有导管的橡胶塞塞紧瓶口，并向瓶内打气。当橡胶塞跳出时，瓶内出现白雾。橡胶塞跳出后，瓶内气体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内能迅速增大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	B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温度迅速升高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C.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压强迅速增大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	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	D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体积迅速膨胀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圆角矩形 2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4491980" y="3160570"/>
            <a:ext cx="6576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22" name="image250.jpeg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94" y="1125538"/>
            <a:ext cx="1019884" cy="2039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0" y="837506"/>
            <a:ext cx="11855846" cy="3403876"/>
            <a:chOff x="0" y="189434"/>
            <a:chExt cx="11855846" cy="3403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389206" y="647695"/>
                  <a:ext cx="11466640" cy="29456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瓶塞跳出的过程中瓶内的气体对外做功，气体体积迅速膨胀，由于该过程的时间比较短，气体来不及与外界交换热量，根据热力学第一定律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U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可知，气体的内能减小，则温度降低，由理想气体状态方程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𝑝𝑉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可知，气体压强减小。故选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。</a:t>
                  </a:r>
                  <a:endParaRPr lang="zh-CN" altLang="zh-CN" sz="2800">
                    <a:effectLst/>
                    <a:latin typeface="Calibri" panose="020F050202020403020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647695"/>
                  <a:ext cx="11466640" cy="294561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116" r="-10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组合 22"/>
            <p:cNvGrpSpPr/>
            <p:nvPr/>
          </p:nvGrpSpPr>
          <p:grpSpPr>
            <a:xfrm>
              <a:off x="0" y="189434"/>
              <a:ext cx="1439863" cy="424932"/>
              <a:chOff x="51643" y="755060"/>
              <a:chExt cx="1439863" cy="424932"/>
            </a:xfrm>
          </p:grpSpPr>
          <p:sp>
            <p:nvSpPr>
              <p:cNvPr id="24" name="矩形 23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3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34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176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41020" y="647530"/>
                <a:ext cx="11412000" cy="4897214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 b="1" kern="100">
                    <a:latin typeface="+mn-ea"/>
                    <a:cs typeface="Courier New" panose="02070309020205020404" pitchFamily="49" charset="0"/>
                  </a:rPr>
                  <a:t>1.</a:t>
                </a:r>
                <a:r>
                  <a:rPr lang="zh-CN" altLang="zh-CN" sz="2800" b="1" kern="100">
                    <a:latin typeface="+mn-ea"/>
                    <a:cs typeface="Courier New" panose="02070309020205020404" pitchFamily="49" charset="0"/>
                  </a:rPr>
                  <a:t>涉及阿伏加德罗常数估算问题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(1)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分子总数：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nN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mol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。</a:t>
                </a:r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特别提醒：对气体而言，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𝑉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𝑁</m:t>
                        </m:r>
                      </m:den>
                    </m:f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不等于一个气体分子的体积，而是表示一个气体分子占据的空间体积。</a:t>
                </a:r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(2)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两种分子模型：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球体模型：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π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π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为球体直径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；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立方体模型：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。</a:t>
                </a:r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20" y="647530"/>
                <a:ext cx="11412000" cy="4897214"/>
              </a:xfrm>
              <a:prstGeom prst="rect">
                <a:avLst/>
              </a:prstGeom>
              <a:blipFill rotWithShape="0">
                <a:blip r:embed="rId2"/>
                <a:stretch>
                  <a:fillRect l="-855" b="-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6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82592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山东青岛市检测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一定质量的理想气体，经历如图所示循环过程，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过程温度不变，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过程压强不变。下列说法正确的是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过程，气体对外做功，内能减少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过程，压强不变，分子平均动能不变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C.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过程，气体向外界放出的热量等于</a:t>
            </a:r>
            <a:r>
              <a:rPr lang="zh-CN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外界</a:t>
            </a:r>
            <a:endParaRPr lang="en-US" altLang="zh-CN" sz="280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对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气体做的功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D.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过程，气体从外界吸收的热量等于气体内能的增加</a:t>
            </a:r>
            <a:r>
              <a:rPr lang="zh-CN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量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圆角矩形 2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262558" y="4437906"/>
            <a:ext cx="720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7" name="image251.jpeg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2039524"/>
            <a:ext cx="2615210" cy="2249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0" y="136476"/>
            <a:ext cx="11855846" cy="6081349"/>
            <a:chOff x="0" y="189434"/>
            <a:chExt cx="11855846" cy="6081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389206" y="471888"/>
                  <a:ext cx="11466640" cy="57988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en-US" altLang="zh-CN" sz="28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cs typeface="Times New Roman" panose="02020603050405020304" pitchFamily="18" charset="0"/>
                    </a:rPr>
                    <a:t>→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过程温度不变，压强减小，根据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𝑝𝑉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可知，体积增大，所以气体对外做功，但理想气体的内能只与温度有关，所以内能不变，故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en-US" altLang="zh-CN" sz="2800" i="1" smtClean="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cs typeface="Times New Roman" panose="02020603050405020304" pitchFamily="18" charset="0"/>
                    </a:rPr>
                    <a:t>→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过程，压强不变，温度降低，气体内能减小，分子平均动能也减小，又根据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𝑝𝑉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可知，体积减小，外界对气体做功，根据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U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可知，气体向外界放出热量，且气体向外界放出的热量大于外界对气体做的功，故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、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en-US" altLang="zh-CN" sz="2800" i="1" smtClean="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cs typeface="Times New Roman" panose="02020603050405020304" pitchFamily="18" charset="0"/>
                    </a:rPr>
                    <a:t>→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过程，温度升高，内能增加，体积不变，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，根据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U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可知，气体从外界吸收的热量等于气体内能的增加量，故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正确。</a:t>
                  </a:r>
                  <a:endParaRPr lang="zh-CN" altLang="zh-CN" sz="2800">
                    <a:effectLst/>
                    <a:latin typeface="Calibri" panose="020F050202020403020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471888"/>
                  <a:ext cx="11466640" cy="579889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116" r="-4200" b="-7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组合 23"/>
            <p:cNvGrpSpPr/>
            <p:nvPr/>
          </p:nvGrpSpPr>
          <p:grpSpPr>
            <a:xfrm>
              <a:off x="0" y="189434"/>
              <a:ext cx="1439863" cy="424932"/>
              <a:chOff x="51643" y="755060"/>
              <a:chExt cx="1439863" cy="424932"/>
            </a:xfrm>
          </p:grpSpPr>
          <p:sp>
            <p:nvSpPr>
              <p:cNvPr id="34" name="矩形 33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36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6428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66409"/>
            <a:ext cx="11412000" cy="52119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5.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湖北卷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·3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如图所示，内壁光滑的汽缸内用活塞密封一定量理想气体，汽缸和活塞均绝热。用电热丝对密封气体加热，并在活塞上施加一外力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，使气体的热力学温度缓慢增大到初态的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倍，同时其体积缓慢减小。关于此过程，下列说法正确的是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外力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保持不变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密封气体内能增加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C.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密封气体对外做正功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D.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密封气体的末态压强是初态的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倍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72083" y="3717826"/>
            <a:ext cx="7193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8" name="圆角矩形 2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pic>
        <p:nvPicPr>
          <p:cNvPr id="17" name="image252.jpeg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90" y="3072366"/>
            <a:ext cx="1825606" cy="2484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0" y="333450"/>
            <a:ext cx="11855846" cy="5659529"/>
            <a:chOff x="0" y="189434"/>
            <a:chExt cx="11855846" cy="56595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389206" y="696399"/>
                  <a:ext cx="11466640" cy="51525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设活塞质量为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m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、横截面积为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，对活塞受力分析有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pS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mg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，气体温度升高，体积减小，根据理想气体状态方程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𝑝𝑉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，知气体压强变大，则外力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增大，选项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密封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气体为理想气体，温度升高，则密封气体内能变大，选项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正确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气体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体积减小，则外界对密封气体做功，选项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根据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𝑝𝑉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，热力学温度变为原来的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倍，体积减小，则密封气体的末态压强大于初态的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倍，选项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错误。</a:t>
                  </a:r>
                  <a:endParaRPr lang="zh-CN" altLang="zh-CN" sz="2800">
                    <a:effectLst/>
                    <a:latin typeface="Calibri" panose="020F050202020403020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696399"/>
                  <a:ext cx="11466640" cy="515256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116" r="-1063" b="-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组合 21"/>
            <p:cNvGrpSpPr/>
            <p:nvPr/>
          </p:nvGrpSpPr>
          <p:grpSpPr>
            <a:xfrm>
              <a:off x="0" y="189434"/>
              <a:ext cx="1439863" cy="424932"/>
              <a:chOff x="51643" y="755060"/>
              <a:chExt cx="1439863" cy="424932"/>
            </a:xfrm>
          </p:grpSpPr>
          <p:sp>
            <p:nvSpPr>
              <p:cNvPr id="24" name="矩形 23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26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2314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89206" y="480840"/>
                <a:ext cx="11412000" cy="5181202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6.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2025·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江西省部分学校一模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如图所示，某热水瓶的容积为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，瓶中刚好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有体积为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spc="-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spc="-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spc="-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spc="-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的热水，瓶塞将瓶口封闭，瓶中气体压强为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1.2</a:t>
                </a:r>
                <a:r>
                  <a:rPr lang="en-US" altLang="zh-CN" sz="2800" i="1" spc="-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 spc="-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，温度为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87 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℃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环境大气压强为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，将瓶塞打开，一会儿瓶中气体温度变为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57 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℃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，瓶中气体可看成理想气体，则从打开瓶塞至瓶中气体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温度变为</a:t>
                </a:r>
                <a:endParaRPr lang="en-US" altLang="zh-CN" sz="2800" dirty="0" smtClean="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57 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℃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的过程中，跑出热水瓶的气体质量与未打开瓶塞时瓶</a:t>
                </a:r>
                <a:endParaRPr lang="en-US" altLang="zh-CN" sz="2800" dirty="0" smtClean="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中气体质量之比为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(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认为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 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℃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时为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273 K)</a:t>
                </a:r>
                <a:endParaRPr lang="zh-CN" altLang="zh-CN" sz="1050" dirty="0" smtClean="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      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  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11</m:t>
                        </m:r>
                      </m:den>
                    </m:f>
                  </m:oMath>
                </a14:m>
                <a:endParaRPr lang="zh-CN" altLang="zh-CN" sz="105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480840"/>
                <a:ext cx="11412000" cy="5181202"/>
              </a:xfrm>
              <a:prstGeom prst="rect">
                <a:avLst/>
              </a:prstGeom>
              <a:blipFill rotWithShape="0">
                <a:blip r:embed="rId2"/>
                <a:stretch>
                  <a:fillRect l="-855" r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14"/>
          <p:cNvSpPr txBox="1"/>
          <p:nvPr/>
        </p:nvSpPr>
        <p:spPr>
          <a:xfrm>
            <a:off x="262558" y="4832702"/>
            <a:ext cx="7306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3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4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pic>
        <p:nvPicPr>
          <p:cNvPr id="18" name="image253.jpeg"/>
          <p:cNvPicPr/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630" y="2894086"/>
            <a:ext cx="1584176" cy="2767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0" y="568524"/>
            <a:ext cx="11855846" cy="3251330"/>
            <a:chOff x="0" y="189434"/>
            <a:chExt cx="11855846" cy="3251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389206" y="702257"/>
                  <a:ext cx="11466640" cy="27385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40000"/>
                    </a:lnSpc>
                    <a:spcAft>
                      <a:spcPts val="0"/>
                    </a:spcAf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设原来瓶中气体变成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57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zh-CN" altLang="zh-CN" sz="2800">
                      <a:effectLst/>
                      <a:ea typeface="宋体" panose="02010600030101010101" pitchFamily="2" charset="-122"/>
                      <a:cs typeface="宋体" panose="02010600030101010101" pitchFamily="2" charset="-122"/>
                    </a:rPr>
                    <a:t>℃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、压强为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时，气体的总体积为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V'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，根据理想气体状态方程有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1.2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·</m:t>
                          </m:r>
                          <m:f>
                            <m:f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360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K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330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K</m:t>
                          </m:r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，解得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V'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=0.55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，则跑出气体的质量与原来气体的质量之比为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0.5</m:t>
                          </m:r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，故选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。</a:t>
                  </a:r>
                  <a:endParaRPr lang="zh-CN" altLang="zh-CN" sz="2800">
                    <a:effectLst/>
                    <a:latin typeface="Calibri" panose="020F050202020403020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702257"/>
                  <a:ext cx="11466640" cy="273850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116" r="-10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组合 20"/>
            <p:cNvGrpSpPr/>
            <p:nvPr/>
          </p:nvGrpSpPr>
          <p:grpSpPr>
            <a:xfrm>
              <a:off x="0" y="189434"/>
              <a:ext cx="1439863" cy="424932"/>
              <a:chOff x="51643" y="755060"/>
              <a:chExt cx="1439863" cy="424932"/>
            </a:xfrm>
          </p:grpSpPr>
          <p:sp>
            <p:nvSpPr>
              <p:cNvPr id="24" name="矩形 23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26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81440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5" y="189434"/>
            <a:ext cx="11412000" cy="585824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7.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多选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云南卷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·9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图甲为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1593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年伽利略发明的人类历史上第一支温度计，其原理如图乙所示。硬质玻璃泡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内封有一定质量的气体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视为理想气体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，与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相连的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管插在水槽中固定，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管中液面高度会随环境温度变化而变化。设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管的体积与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泡的体积相比可忽略不计，在标准大气压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下，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管上的刻度可以直接读出环境温度。则在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下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环境温度升高时，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管中液面升高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环境温度降低时，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管中液面升高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C.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水槽中的水少量蒸发后，温度测量值偏小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D.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水槽中的水少量蒸发后，温度测量值偏大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" name="TextBox 14"/>
          <p:cNvSpPr txBox="1"/>
          <p:nvPr/>
        </p:nvSpPr>
        <p:spPr>
          <a:xfrm>
            <a:off x="258940" y="4066074"/>
            <a:ext cx="7236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0" name="圆角矩形 19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sp>
        <p:nvSpPr>
          <p:cNvPr id="35" name="TextBox 14"/>
          <p:cNvSpPr txBox="1"/>
          <p:nvPr/>
        </p:nvSpPr>
        <p:spPr>
          <a:xfrm>
            <a:off x="258940" y="5309260"/>
            <a:ext cx="7236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33" name="image255.jpeg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3118557"/>
            <a:ext cx="2967747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0" y="568524"/>
            <a:ext cx="11783838" cy="5344467"/>
            <a:chOff x="0" y="189434"/>
            <a:chExt cx="11783838" cy="53444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/>
                <p:cNvSpPr/>
                <p:nvPr/>
              </p:nvSpPr>
              <p:spPr>
                <a:xfrm>
                  <a:off x="389206" y="702257"/>
                  <a:ext cx="11394632" cy="48316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根据题意，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中气体做等容变化，设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管内外液面高度差为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h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，根据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，若环境温度升高，则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中气体压强增大，又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ρ</a:t>
                  </a:r>
                  <a:r>
                    <a:rPr lang="zh-CN" altLang="zh-CN" sz="2800" baseline="-250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液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gh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，可知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管中液面降低，同理可知环境温度降低时，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管中液面升高，故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正确，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由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、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选项分析可知，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管中温度刻度从上到下逐渐升高，同一温度，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中压强不变，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管中液面与水槽内液面高度差不变，水槽中的水少量蒸发后，水槽中液面降低，则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管内液面降低，温度测量值偏大，故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错误，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正确。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34" name="矩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702257"/>
                  <a:ext cx="11394632" cy="483164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124" r="-1070" b="-10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组合 34"/>
            <p:cNvGrpSpPr/>
            <p:nvPr/>
          </p:nvGrpSpPr>
          <p:grpSpPr>
            <a:xfrm>
              <a:off x="0" y="189434"/>
              <a:ext cx="1439863" cy="424932"/>
              <a:chOff x="51643" y="755060"/>
              <a:chExt cx="1439863" cy="424932"/>
            </a:xfrm>
          </p:grpSpPr>
          <p:sp>
            <p:nvSpPr>
              <p:cNvPr id="36" name="矩形 35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7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38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39" name="直接连接符 38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7947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89206" y="616110"/>
                <a:ext cx="11412000" cy="5530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8.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2025·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山东临沂市一模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一定质量的理想气体的体积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随热力学温度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T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的变化关系，如图所示。气体从状态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变化到状态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，从外界吸收热量为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Q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，该变化过程在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T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图像中的图线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ab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的反向延长线恰好过原点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，气体状态参量满足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𝑝𝑉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为已知常数，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未知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，下列说法正确的是</a:t>
                </a:r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外界对气体做功为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)</a:t>
                </a:r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气体对外做功为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T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T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)</a:t>
                </a:r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C.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气体内能变化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Δ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U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)+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Q</a:t>
                </a:r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气体内能变化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Δ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U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)-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Q</a:t>
                </a:r>
                <a:endParaRPr lang="zh-CN" altLang="zh-CN" sz="11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616110"/>
                <a:ext cx="11412000" cy="5530938"/>
              </a:xfrm>
              <a:prstGeom prst="rect">
                <a:avLst/>
              </a:prstGeom>
              <a:blipFill rotWithShape="0">
                <a:blip r:embed="rId2"/>
                <a:stretch>
                  <a:fillRect l="-1122" r="-1549" b="-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圆角矩形 50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2" name="圆角矩形 51">
            <a:hlinkClick r:id="rId4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" name="圆角矩形 52">
            <a:hlinkClick r:id="rId5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4" name="圆角矩形 53">
            <a:hlinkClick r:id="rId6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5" name="圆角矩形 54">
            <a:hlinkClick r:id="rId7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6" name="圆角矩形 55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7" name="圆角矩形 56">
            <a:hlinkClick r:id="rId9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8" name="圆角矩形 57">
            <a:hlinkClick r:id="rId10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9" name="圆角矩形 58">
            <a:hlinkClick r:id="rId11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0" name="圆角矩形 59">
            <a:hlinkClick r:id="rId12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1" name="圆角矩形 60">
            <a:hlinkClick r:id="rId13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4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sp>
        <p:nvSpPr>
          <p:cNvPr id="23" name="TextBox 14"/>
          <p:cNvSpPr txBox="1"/>
          <p:nvPr/>
        </p:nvSpPr>
        <p:spPr>
          <a:xfrm>
            <a:off x="238175" y="4049290"/>
            <a:ext cx="7236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9" name="矩形 18"/>
          <p:cNvSpPr/>
          <p:nvPr/>
        </p:nvSpPr>
        <p:spPr>
          <a:xfrm flipH="1">
            <a:off x="416306" y="158577"/>
            <a:ext cx="63070" cy="288000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0" y="543208"/>
            <a:ext cx="12189600" cy="0"/>
          </a:xfrm>
          <a:prstGeom prst="line">
            <a:avLst/>
          </a:prstGeom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2"/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51"/>
          <p:cNvSpPr txBox="1"/>
          <p:nvPr/>
        </p:nvSpPr>
        <p:spPr>
          <a:xfrm>
            <a:off x="551815" y="72390"/>
            <a:ext cx="2411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</a:rPr>
              <a:t>争分提能练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158577"/>
            <a:ext cx="360040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image256.jpeg"/>
          <p:cNvPicPr/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94" y="3501802"/>
            <a:ext cx="2671482" cy="2223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5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2" name="圆角矩形 51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" name="圆角矩形 52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4" name="圆角矩形 53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5" name="圆角矩形 54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6" name="圆角矩形 55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7" name="圆角矩形 56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8" name="圆角矩形 57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9" name="圆角矩形 58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0" name="圆角矩形 59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1" name="圆角矩形 60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0" y="526663"/>
            <a:ext cx="11783838" cy="4559315"/>
            <a:chOff x="0" y="189434"/>
            <a:chExt cx="11783838" cy="45593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389206" y="702257"/>
                  <a:ext cx="11394632" cy="40464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根据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𝑝𝑉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，可得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，由题图可知气体从状态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变化到状态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，气体压强不变，且有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，可得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，由于气体体积增大，可知气体对外做功为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(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(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错误，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正确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 spc="-1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根据</a:t>
                  </a:r>
                  <a:r>
                    <a:rPr lang="zh-CN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热力学第一定律可得气体内能变化为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U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(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spc="-1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spc="-1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(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spc="-1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spc="-1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</a:t>
                  </a:r>
                  <a:r>
                    <a:rPr lang="zh-CN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、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错误。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702257"/>
                  <a:ext cx="11394632" cy="404649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124" r="-428" b="-15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组合 24"/>
            <p:cNvGrpSpPr/>
            <p:nvPr/>
          </p:nvGrpSpPr>
          <p:grpSpPr>
            <a:xfrm>
              <a:off x="0" y="189434"/>
              <a:ext cx="1439863" cy="424932"/>
              <a:chOff x="51643" y="755060"/>
              <a:chExt cx="1439863" cy="424932"/>
            </a:xfrm>
          </p:grpSpPr>
          <p:sp>
            <p:nvSpPr>
              <p:cNvPr id="26" name="矩形 25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7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28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9" name="直接连接符 28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9993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41020" y="647530"/>
            <a:ext cx="11412000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2.</a:t>
            </a:r>
            <a:r>
              <a:rPr lang="zh-CN" altLang="zh-CN" sz="2800" b="1" kern="100">
                <a:latin typeface="+mn-ea"/>
                <a:cs typeface="Courier New" panose="02070309020205020404" pitchFamily="49" charset="0"/>
              </a:rPr>
              <a:t>分子热运动</a:t>
            </a:r>
            <a:r>
              <a:rPr lang="zh-CN" altLang="zh-CN" sz="2800">
                <a:latin typeface="Times New Roman" panose="02020603050405020304" pitchFamily="18" charset="0"/>
              </a:rPr>
              <a:t>：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分子永不停息地做无规则运动，温度越高，分子的无规则运动越剧烈，即平均速率越大，但某个分子的瞬时速率不一定大。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3.</a:t>
            </a:r>
            <a:r>
              <a:rPr lang="zh-CN" altLang="zh-CN" sz="2800" b="1" kern="100">
                <a:latin typeface="+mn-ea"/>
                <a:cs typeface="Courier New" panose="02070309020205020404" pitchFamily="49" charset="0"/>
              </a:rPr>
              <a:t>分子间作用力、分子势能与分子间距离的关系</a:t>
            </a:r>
          </a:p>
        </p:txBody>
      </p:sp>
      <p:pic>
        <p:nvPicPr>
          <p:cNvPr id="3" name="image235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74" y="2925738"/>
            <a:ext cx="4176464" cy="2664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7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91320"/>
            <a:ext cx="7938248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9.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河北秦皇岛市模拟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一定质量的理想气体从初状态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经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最终回到状态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，该过程中气体的体积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随热力学温度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的变化规律如图所示。则与该变化过程相对应的变化过程正确的是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选项中横坐标表示摄氏温度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pic>
        <p:nvPicPr>
          <p:cNvPr id="17" name="image257.jpeg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26" y="693490"/>
            <a:ext cx="2592288" cy="212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258.jpeg"/>
          <p:cNvPicPr/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74" y="3825838"/>
            <a:ext cx="482620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259.jpeg"/>
          <p:cNvPicPr/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35" y="3983307"/>
            <a:ext cx="4826198" cy="193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14"/>
          <p:cNvSpPr txBox="1"/>
          <p:nvPr/>
        </p:nvSpPr>
        <p:spPr>
          <a:xfrm>
            <a:off x="10002688" y="5362869"/>
            <a:ext cx="720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0" y="429405"/>
            <a:ext cx="11783838" cy="5448661"/>
            <a:chOff x="0" y="189434"/>
            <a:chExt cx="11783838" cy="54486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/>
                <p:cNvSpPr/>
                <p:nvPr/>
              </p:nvSpPr>
              <p:spPr>
                <a:xfrm>
                  <a:off x="389206" y="753488"/>
                  <a:ext cx="11394632" cy="48846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选项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中横坐标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表示摄氏温度，由于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-273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(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K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可知，将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图像的纵轴水平向右平移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273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K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便得到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图像，故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根据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理想气体状态方程有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𝑝𝑉</m:t>
                          </m:r>
                        </m:num>
                        <m:den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可知，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cs typeface="Times New Roman" panose="02020603050405020304" pitchFamily="18" charset="0"/>
                    </a:rPr>
                    <a:t>→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是等压过程，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图像平行于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轴，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cs typeface="Times New Roman" panose="02020603050405020304" pitchFamily="18" charset="0"/>
                    </a:rPr>
                    <a:t>→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是等容过程，温度升高，压强增大，选项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图像中压强减小，故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en-US" altLang="zh-CN" sz="2800" i="1" smtClean="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cs typeface="Times New Roman" panose="02020603050405020304" pitchFamily="18" charset="0"/>
                    </a:rPr>
                    <a:t>→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是等压过程，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图像平行于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轴，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cs typeface="Times New Roman" panose="02020603050405020304" pitchFamily="18" charset="0"/>
                    </a:rPr>
                    <a:t>→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是等容过程，温度升高，压强增大，选项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图像中压强减小，故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矩形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753488"/>
                  <a:ext cx="11394632" cy="488460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124" b="-99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组合 32"/>
            <p:cNvGrpSpPr/>
            <p:nvPr/>
          </p:nvGrpSpPr>
          <p:grpSpPr>
            <a:xfrm>
              <a:off x="0" y="189434"/>
              <a:ext cx="1439863" cy="424932"/>
              <a:chOff x="51643" y="755060"/>
              <a:chExt cx="1439863" cy="424932"/>
            </a:xfrm>
          </p:grpSpPr>
          <p:sp>
            <p:nvSpPr>
              <p:cNvPr id="34" name="矩形 33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36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4801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0" y="429405"/>
            <a:ext cx="11783838" cy="3159893"/>
            <a:chOff x="0" y="189434"/>
            <a:chExt cx="11783838" cy="3159893"/>
          </a:xfrm>
        </p:grpSpPr>
        <p:sp>
          <p:nvSpPr>
            <p:cNvPr id="32" name="矩形 31"/>
            <p:cNvSpPr/>
            <p:nvPr/>
          </p:nvSpPr>
          <p:spPr>
            <a:xfrm>
              <a:off x="389206" y="753488"/>
              <a:ext cx="11394632" cy="2595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800">
                  <a:latin typeface="宋体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是等压过程，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图像平行于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轴，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lang="en-US" altLang="zh-CN" sz="2800">
                  <a:latin typeface="宋体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是等容过程，温度升高，压强增大，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图像的延长线经过坐标原点，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sz="2800">
                  <a:latin typeface="宋体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过程是等温过程，体积减小，图像平行于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轴，且压强增大，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en-US" altLang="zh-CN" sz="2800">
                  <a:latin typeface="宋体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过程是等容过程，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图像的延长线过坐标原点，选项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图像符合题意，故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正确。</a:t>
              </a:r>
              <a:endParaRPr lang="zh-CN" altLang="zh-CN" sz="11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0" y="189434"/>
              <a:ext cx="1439863" cy="424932"/>
              <a:chOff x="51643" y="755060"/>
              <a:chExt cx="1439863" cy="424932"/>
            </a:xfrm>
          </p:grpSpPr>
          <p:sp>
            <p:nvSpPr>
              <p:cNvPr id="34" name="矩形 33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36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37" name="直接连接符 36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6324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15087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10.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多选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山东烟台市、德州市、东营市一模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一定质量的理想气体从状态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开始，经过一个循环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，最后回到初始状态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，各状态参量如图所示。下列说法正确的是</a:t>
            </a:r>
            <a:endParaRPr lang="zh-CN" altLang="zh-CN" sz="105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到状态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气体放出热量</a:t>
            </a:r>
            <a:endParaRPr lang="zh-CN" altLang="zh-CN" sz="105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到状态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气体分子的平均动能减小</a:t>
            </a:r>
            <a:endParaRPr lang="zh-CN" altLang="zh-CN" sz="105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C.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过程气体对外做功大于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过程外界</a:t>
            </a:r>
            <a:r>
              <a:rPr lang="zh-CN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对</a:t>
            </a:r>
            <a:endParaRPr lang="en-US" altLang="zh-CN" sz="280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气体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做功</a:t>
            </a:r>
            <a:endParaRPr lang="zh-CN" altLang="zh-CN" sz="105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D.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气体在整个过程中从外界吸收的总热量可以用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围成的面积来表示</a:t>
            </a:r>
            <a:endParaRPr lang="zh-CN" altLang="zh-CN" sz="105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圆角矩形 19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sp>
        <p:nvSpPr>
          <p:cNvPr id="30" name="TextBox 14"/>
          <p:cNvSpPr txBox="1"/>
          <p:nvPr/>
        </p:nvSpPr>
        <p:spPr>
          <a:xfrm>
            <a:off x="214933" y="3204245"/>
            <a:ext cx="720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2" name="TextBox 14"/>
          <p:cNvSpPr txBox="1"/>
          <p:nvPr/>
        </p:nvSpPr>
        <p:spPr>
          <a:xfrm>
            <a:off x="233983" y="5085978"/>
            <a:ext cx="720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9" name="image260.jpeg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2205144"/>
            <a:ext cx="2808312" cy="224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0" y="563314"/>
            <a:ext cx="11783838" cy="4597487"/>
            <a:chOff x="0" y="2932854"/>
            <a:chExt cx="11783838" cy="45974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474533" y="3501802"/>
                  <a:ext cx="11309305" cy="40285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到状态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，根据理想气体状态方程有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×3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，可知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i="1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&lt;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i="1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，可知状态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到状态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气体的内能增大，又此过程气体膨胀对外做功，由热力学第一定律可知，气体吸热，故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错误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到状态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，根据理想气体状态方程有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×2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×3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，可知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i="1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&gt;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i="1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，则状态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到状态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气体分子的平均动能减小，故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正确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33" y="3501802"/>
                  <a:ext cx="11309305" cy="402853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132" r="-1078" b="-13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" name="组合 40"/>
            <p:cNvGrpSpPr/>
            <p:nvPr/>
          </p:nvGrpSpPr>
          <p:grpSpPr>
            <a:xfrm>
              <a:off x="0" y="2932854"/>
              <a:ext cx="1439863" cy="424932"/>
              <a:chOff x="51643" y="755060"/>
              <a:chExt cx="1439863" cy="424932"/>
            </a:xfrm>
          </p:grpSpPr>
          <p:sp>
            <p:nvSpPr>
              <p:cNvPr id="42" name="矩形 41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3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45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46" name="直接连接符 45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0" y="333450"/>
            <a:ext cx="11783838" cy="5103779"/>
            <a:chOff x="0" y="2932854"/>
            <a:chExt cx="11783838" cy="5103779"/>
          </a:xfrm>
        </p:grpSpPr>
        <p:sp>
          <p:nvSpPr>
            <p:cNvPr id="30" name="矩形 29"/>
            <p:cNvSpPr/>
            <p:nvPr/>
          </p:nvSpPr>
          <p:spPr>
            <a:xfrm>
              <a:off x="474533" y="3501802"/>
              <a:ext cx="11309305" cy="4534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根据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图像与横轴围成的面积表示做功大小，由题图可知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lang="en-US" altLang="zh-CN" sz="2800">
                  <a:latin typeface="宋体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图像与横轴围成的面积小于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sz="2800">
                  <a:latin typeface="宋体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图像与横轴围成的面积，则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lang="en-US" altLang="zh-CN" sz="2800">
                  <a:latin typeface="宋体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过程气体对外做功小于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sz="2800">
                  <a:latin typeface="宋体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过程外界对气体做功，故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80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；</a:t>
              </a:r>
              <a:endParaRPr lang="en-US" altLang="zh-CN" sz="280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气体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从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状态开始，经过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800">
                  <a:latin typeface="宋体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lang="en-US" altLang="zh-CN" sz="2800">
                  <a:latin typeface="宋体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sz="2800">
                  <a:latin typeface="宋体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en-US" altLang="zh-CN" sz="2800">
                  <a:latin typeface="宋体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，最后回到初始状态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，由于气体的内能变化为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，根据热力学第一定律可知，气体在整个过程中从外界吸收的总热量等于气体对外界做的功，即可以用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abcd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围成的面积来表示，故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正确。</a:t>
              </a:r>
              <a:endPara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0" y="2932854"/>
              <a:ext cx="1439863" cy="424932"/>
              <a:chOff x="51643" y="755060"/>
              <a:chExt cx="1439863" cy="424932"/>
            </a:xfrm>
          </p:grpSpPr>
          <p:sp>
            <p:nvSpPr>
              <p:cNvPr id="42" name="矩形 41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3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45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46" name="直接连接符 45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0344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89434"/>
            <a:ext cx="11412000" cy="5827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11.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多选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重庆市缙云教育联盟质量检测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一个体积为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 cm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的气泡从深为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25 m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的湖底部缓慢上浮到湖面，气泡内的气体对湖水做功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0.3 J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，气体可视为理想气体，湖底温度为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7 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，湖面温度为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27 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。已知湖水的密度为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ρ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=1.0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kg/m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，重力加速度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取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10 m/s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，大气压强为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1.0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Pa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0 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℃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时视为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273 K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。下列说法中正确的是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气泡在湖底时，气泡内的气体压强为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3.5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Pa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在上升过程中，气泡内每个气体分子的平均速度都变大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C.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气泡上升过程中，气体从湖水中吸收的热量等于气体对湖水做的功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D.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上升到接近湖面时，气泡的体积变为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3.75 cm</a:t>
            </a:r>
            <a:r>
              <a:rPr lang="en-US" altLang="zh-CN" sz="28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圆角矩形 3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8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9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0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1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2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13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243508" y="3429794"/>
            <a:ext cx="720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19125" y="5311527"/>
            <a:ext cx="720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189434"/>
            <a:ext cx="11783838" cy="6105619"/>
            <a:chOff x="0" y="2932854"/>
            <a:chExt cx="11783838" cy="6105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474533" y="3427385"/>
                  <a:ext cx="11309305" cy="56110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由压强关系可知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ρgh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=3.5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×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10</a:t>
                  </a:r>
                  <a:r>
                    <a:rPr lang="en-US" altLang="zh-CN" sz="2800" baseline="30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正确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气泡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内气体上升过程中，气泡的温度逐渐升高，气泡内气体的分子平均动能增大，但不是每个气体分子的速度都增大，故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错误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由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题意可知气泡内气体的内能增大，同时对外做功，由热力学第一定律有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U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，所以气体从湖水中吸收的热量大于气体对湖水做的功，故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错误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；</a:t>
                  </a:r>
                  <a:endParaRPr lang="en-US" altLang="zh-CN" sz="2800" smtClean="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气泡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上升到湖面时压强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=1.0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×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10</a:t>
                  </a:r>
                  <a:r>
                    <a:rPr lang="en-US" altLang="zh-CN" sz="2800" baseline="30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，温度由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=280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K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，升高到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spc="-1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=300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K</a:t>
                  </a:r>
                  <a:r>
                    <a:rPr lang="zh-CN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，由理想气体状态方程有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 spc="-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 spc="-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pc="-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spc="-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 spc="-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pc="-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 spc="-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 spc="-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pc="-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 spc="-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 spc="-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 spc="-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pc="-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 spc="-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 spc="-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pc="-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 spc="-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 spc="-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spc="-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 spc="-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zh-CN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，解得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spc="-1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=3.75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cm</a:t>
                  </a:r>
                  <a:r>
                    <a:rPr lang="en-US" altLang="zh-CN" sz="2800" spc="-100" baseline="30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r>
                    <a:rPr lang="zh-CN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，故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</a:t>
                  </a:r>
                  <a:r>
                    <a:rPr lang="zh-CN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正确。</a:t>
                  </a:r>
                  <a:endParaRPr lang="zh-CN" altLang="zh-CN" sz="1100" spc="-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33" y="3427385"/>
                  <a:ext cx="11309305" cy="561108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32" r="-21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组合 21"/>
            <p:cNvGrpSpPr/>
            <p:nvPr/>
          </p:nvGrpSpPr>
          <p:grpSpPr>
            <a:xfrm>
              <a:off x="0" y="2932854"/>
              <a:ext cx="1439863" cy="424932"/>
              <a:chOff x="51643" y="755060"/>
              <a:chExt cx="1439863" cy="424932"/>
            </a:xfrm>
          </p:grpSpPr>
          <p:sp>
            <p:nvSpPr>
              <p:cNvPr id="23" name="矩形 22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6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 eaLnBrk="1" hangingPunct="1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27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圆角矩形 30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46582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0537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4492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584467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3" action="ppaction://hlinksldjump"/>
          </p:cNvPr>
          <p:cNvSpPr/>
          <p:nvPr/>
        </p:nvSpPr>
        <p:spPr>
          <a:xfrm>
            <a:off x="6276135" y="6381328"/>
            <a:ext cx="324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14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latin typeface="Arial" panose="020B0604020202020204"/>
                <a:ea typeface="微软雅黑" panose="020B0503020204020204" charset="-122"/>
              </a:rPr>
              <a:t>答案</a:t>
            </a:r>
          </a:p>
        </p:txBody>
      </p:sp>
      <p:sp>
        <p:nvSpPr>
          <p:cNvPr id="25" name="矩形 24">
            <a:hlinkClick r:id="rId15" action="ppaction://hlinksldjump"/>
          </p:cNvPr>
          <p:cNvSpPr/>
          <p:nvPr/>
        </p:nvSpPr>
        <p:spPr>
          <a:xfrm>
            <a:off x="11523679" y="6511278"/>
            <a:ext cx="666734" cy="348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经典繁仿黑" panose="02010609000101010101" pitchFamily="49" charset="-122"/>
                <a:ea typeface="经典繁仿黑" panose="02010609000101010101" pitchFamily="49" charset="-122"/>
                <a:cs typeface="经典繁仿黑" panose="02010609000101010101" pitchFamily="49" charset="-122"/>
              </a:rPr>
              <a:t>返回</a:t>
            </a:r>
            <a:endParaRPr lang="zh-CN" altLang="en-US" sz="16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经典繁仿黑" panose="02010609000101010101" pitchFamily="49" charset="-122"/>
              <a:ea typeface="经典繁仿黑" panose="02010609000101010101" pitchFamily="49" charset="-122"/>
              <a:cs typeface="经典繁仿黑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30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A73A8B-AF9C-6220-7827-754EAD0C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75B02E5-4298-7D87-6C4E-DE96B625F133}"/>
              </a:ext>
            </a:extLst>
          </p:cNvPr>
          <p:cNvSpPr/>
          <p:nvPr/>
        </p:nvSpPr>
        <p:spPr>
          <a:xfrm>
            <a:off x="665713" y="2349674"/>
            <a:ext cx="7373709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5399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专题强化练</a:t>
            </a:r>
            <a:r>
              <a:rPr lang="zh-CN" altLang="en-US" sz="5399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altLang="zh-CN" sz="5399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[2</a:t>
            </a:r>
            <a:r>
              <a:rPr lang="zh-CN" altLang="zh-CN" sz="5399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计算题</a:t>
            </a:r>
            <a:r>
              <a:rPr lang="en-US" altLang="zh-CN" sz="5399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zh-CN" altLang="zh-CN" sz="5399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7E0E636-37AB-041F-C02F-294C2FAD9BBA}"/>
              </a:ext>
            </a:extLst>
          </p:cNvPr>
          <p:cNvSpPr/>
          <p:nvPr/>
        </p:nvSpPr>
        <p:spPr>
          <a:xfrm>
            <a:off x="-240673" y="2187812"/>
            <a:ext cx="8280095" cy="12982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38" y="2187811"/>
            <a:ext cx="4006975" cy="12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199967"/>
                  </p:ext>
                </p:extLst>
              </p:nvPr>
            </p:nvGraphicFramePr>
            <p:xfrm>
              <a:off x="559169" y="981522"/>
              <a:ext cx="11009439" cy="4370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327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60079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2809106"/>
                  </a:tblGrid>
                  <a:tr h="792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b="0" dirty="0">
                              <a:solidFill>
                                <a:schemeClr val="bg1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题号</a:t>
                          </a:r>
                        </a:p>
                      </a:txBody>
                      <a:tcPr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zh-CN" altLang="en-US" sz="2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zh-CN" altLang="en-US" sz="2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92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dirty="0">
                              <a:solidFill>
                                <a:srgbClr val="C00000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答案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(1)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altLang="zh-CN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2800" i="1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T</a:t>
                          </a:r>
                          <a:r>
                            <a:rPr lang="en-US" altLang="zh-CN" sz="2800" baseline="-2500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</a:t>
                          </a:r>
                          <a:r>
                            <a:rPr lang="zh-CN" altLang="zh-CN" sz="280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　</a:t>
                          </a:r>
                          <a:r>
                            <a:rPr lang="en-US" altLang="zh-CN" sz="280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(2)2.4</a:t>
                          </a:r>
                          <a:r>
                            <a:rPr lang="en-US" altLang="zh-CN" sz="2800" i="1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p</a:t>
                          </a:r>
                          <a:r>
                            <a:rPr lang="en-US" altLang="zh-CN" sz="2800" baseline="-2500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</a:t>
                          </a:r>
                          <a:r>
                            <a:rPr lang="en-US" altLang="zh-CN" sz="2800" i="1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LS</a:t>
                          </a:r>
                          <a:endParaRPr lang="zh-CN" altLang="en-US" sz="280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790825" algn="l"/>
                              <a:tab pos="4231005" algn="l"/>
                            </a:tabLst>
                          </a:pP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(1)3.3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宋体" panose="02010600030101010101" pitchFamily="2" charset="-122"/>
                              <a:cs typeface="Times New Roman" panose="02020603050405020304" pitchFamily="18" charset="0"/>
                            </a:rPr>
                            <a:t>×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10</a:t>
                          </a:r>
                          <a:r>
                            <a:rPr lang="en-US" altLang="zh-CN" sz="2800" baseline="300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5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Pa</a:t>
                          </a:r>
                          <a:r>
                            <a:rPr lang="zh-CN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　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(2)6.6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宋体" panose="02010600030101010101" pitchFamily="2" charset="-122"/>
                              <a:cs typeface="Times New Roman" panose="02020603050405020304" pitchFamily="18" charset="0"/>
                            </a:rPr>
                            <a:t>×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10</a:t>
                          </a:r>
                          <a:r>
                            <a:rPr lang="en-US" altLang="zh-CN" sz="2800" baseline="300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4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J</a:t>
                          </a:r>
                          <a:endParaRPr lang="zh-CN" altLang="zh-CN" sz="11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773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dirty="0">
                              <a:solidFill>
                                <a:schemeClr val="bg1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题号</a:t>
                          </a:r>
                        </a:p>
                      </a:txBody>
                      <a:tcPr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smtClean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lang="zh-CN" altLang="en-US" sz="2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>
                              <a:solidFill>
                                <a:schemeClr val="bg1"/>
                              </a:solidFill>
                            </a:rPr>
                            <a:t>  </a:t>
                          </a:r>
                          <a:r>
                            <a:rPr lang="en-US" altLang="zh-CN" sz="2800" b="0" smtClean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  <a:endParaRPr lang="zh-CN" altLang="en-US" sz="2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smtClean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  <a:endParaRPr lang="zh-CN" altLang="en-US" sz="2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773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dirty="0">
                              <a:solidFill>
                                <a:srgbClr val="C00000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答案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(1)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altLang="zh-CN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2800" i="1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p</a:t>
                          </a:r>
                          <a:r>
                            <a:rPr lang="en-US" altLang="zh-CN" sz="2800" baseline="-2500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</a:t>
                          </a:r>
                          <a:r>
                            <a:rPr lang="zh-CN" altLang="zh-CN" sz="280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altLang="zh-CN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2800" i="1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p</a:t>
                          </a:r>
                          <a:r>
                            <a:rPr lang="en-US" altLang="zh-CN" sz="2800" baseline="-2500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</a:t>
                          </a:r>
                          <a:r>
                            <a:rPr lang="zh-CN" altLang="zh-CN" sz="280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　</a:t>
                          </a:r>
                          <a:r>
                            <a:rPr lang="en-US" altLang="zh-CN" sz="280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(2)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altLang="zh-CN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sSub>
                                    <m:sSubPr>
                                      <m:ctrlPr>
                                        <a:rPr lang="zh-CN" altLang="zh-CN" sz="2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800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15</m:t>
                                  </m:r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oMath>
                          </a14:m>
                          <a:endParaRPr lang="zh-CN" altLang="en-US" sz="2800" spc="-100" baseline="0" dirty="0">
                            <a:solidFill>
                              <a:srgbClr val="C00000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(1)0.75 m</a:t>
                          </a:r>
                          <a:r>
                            <a:rPr lang="en-US" altLang="zh-CN" sz="2800" baseline="300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</a:t>
                          </a:r>
                          <a:r>
                            <a:rPr lang="zh-CN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　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(2)5</a:t>
                          </a:r>
                          <a:r>
                            <a:rPr lang="zh-CN" altLang="zh-CN" sz="2800" smtClean="0">
                              <a:solidFill>
                                <a:srgbClr val="C00000"/>
                              </a:solidFill>
                              <a:effectLst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a:t>∶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8</a:t>
                          </a:r>
                          <a:endParaRPr lang="zh-CN" alt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790825" algn="l"/>
                              <a:tab pos="4231005" algn="l"/>
                            </a:tabLst>
                          </a:pP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(1)0.05 m</a:t>
                          </a:r>
                          <a:r>
                            <a:rPr lang="zh-CN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　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1.2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×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10</a:t>
                          </a:r>
                          <a:r>
                            <a:rPr lang="en-US" altLang="zh-CN" sz="2800" baseline="300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5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Pa</a:t>
                          </a:r>
                          <a:r>
                            <a:rPr lang="zh-CN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　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(2)1.35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×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10</a:t>
                          </a:r>
                          <a:r>
                            <a:rPr lang="en-US" altLang="zh-CN" sz="2800" baseline="300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5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Pa</a:t>
                          </a:r>
                          <a:endParaRPr lang="zh-CN" altLang="zh-CN" sz="11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199967"/>
                  </p:ext>
                </p:extLst>
              </p:nvPr>
            </p:nvGraphicFramePr>
            <p:xfrm>
              <a:off x="559169" y="981522"/>
              <a:ext cx="11009439" cy="4289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327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460079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2809106"/>
                  </a:tblGrid>
                  <a:tr h="792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b="0" dirty="0">
                              <a:solidFill>
                                <a:schemeClr val="bg1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题号</a:t>
                          </a:r>
                        </a:p>
                      </a:txBody>
                      <a:tcPr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zh-CN" altLang="en-US" sz="2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zh-CN" altLang="en-US" sz="2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792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dirty="0">
                              <a:solidFill>
                                <a:srgbClr val="C00000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答案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6755" t="-100000" r="-113245" b="-363846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790825" algn="l"/>
                              <a:tab pos="4231005" algn="l"/>
                            </a:tabLst>
                          </a:pP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(1)3.3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宋体" panose="02010600030101010101" pitchFamily="2" charset="-122"/>
                              <a:cs typeface="Times New Roman" panose="02020603050405020304" pitchFamily="18" charset="0"/>
                            </a:rPr>
                            <a:t>×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10</a:t>
                          </a:r>
                          <a:r>
                            <a:rPr lang="en-US" altLang="zh-CN" sz="2800" baseline="300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5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Pa</a:t>
                          </a:r>
                          <a:r>
                            <a:rPr lang="zh-CN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　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(2)6.6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宋体" panose="02010600030101010101" pitchFamily="2" charset="-122"/>
                              <a:cs typeface="Times New Roman" panose="02020603050405020304" pitchFamily="18" charset="0"/>
                            </a:rPr>
                            <a:t>×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10</a:t>
                          </a:r>
                          <a:r>
                            <a:rPr lang="en-US" altLang="zh-CN" sz="2800" baseline="300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4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J</a:t>
                          </a:r>
                          <a:endParaRPr lang="zh-CN" altLang="zh-CN" sz="11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773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dirty="0">
                              <a:solidFill>
                                <a:schemeClr val="bg1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题号</a:t>
                          </a:r>
                        </a:p>
                      </a:txBody>
                      <a:tcPr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smtClean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lang="zh-CN" altLang="en-US" sz="2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>
                              <a:solidFill>
                                <a:schemeClr val="bg1"/>
                              </a:solidFill>
                            </a:rPr>
                            <a:t>  </a:t>
                          </a:r>
                          <a:r>
                            <a:rPr lang="en-US" altLang="zh-CN" sz="2800" b="0" smtClean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  <a:endParaRPr lang="zh-CN" altLang="en-US" sz="2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 smtClean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  <a:endParaRPr lang="zh-CN" altLang="en-US" sz="2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1930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dirty="0">
                              <a:solidFill>
                                <a:srgbClr val="C00000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答案</a:t>
                          </a: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6755" t="-122082" r="-113245" b="-9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(1)0.75 m</a:t>
                          </a:r>
                          <a:r>
                            <a:rPr lang="en-US" altLang="zh-CN" sz="2800" baseline="300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3</a:t>
                          </a:r>
                          <a:r>
                            <a:rPr lang="zh-CN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　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(2)5</a:t>
                          </a:r>
                          <a:r>
                            <a:rPr lang="zh-CN" altLang="zh-CN" sz="2800" smtClean="0">
                              <a:solidFill>
                                <a:srgbClr val="C00000"/>
                              </a:solidFill>
                              <a:effectLst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a:t>∶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8</a:t>
                          </a:r>
                          <a:endParaRPr lang="zh-CN" alt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790825" algn="l"/>
                              <a:tab pos="4231005" algn="l"/>
                            </a:tabLst>
                          </a:pP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(1)0.05 m</a:t>
                          </a:r>
                          <a:r>
                            <a:rPr lang="zh-CN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　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1.2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×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10</a:t>
                          </a:r>
                          <a:r>
                            <a:rPr lang="en-US" altLang="zh-CN" sz="2800" baseline="300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5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Pa</a:t>
                          </a:r>
                          <a:r>
                            <a:rPr lang="zh-CN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　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(2)1.35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</a:rPr>
                            <a:t>×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10</a:t>
                          </a:r>
                          <a:r>
                            <a:rPr lang="en-US" altLang="zh-CN" sz="2800" baseline="300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5</a:t>
                          </a:r>
                          <a:r>
                            <a:rPr lang="en-US" altLang="zh-CN" sz="2800" smtClean="0">
                              <a:solidFill>
                                <a:srgbClr val="C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Pa</a:t>
                          </a:r>
                          <a:endParaRPr lang="zh-CN" altLang="zh-CN" sz="110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矩形 2"/>
          <p:cNvSpPr/>
          <p:nvPr/>
        </p:nvSpPr>
        <p:spPr>
          <a:xfrm>
            <a:off x="0" y="416165"/>
            <a:ext cx="1703512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prstClr val="white"/>
                </a:solidFill>
              </a:rPr>
              <a:t>对一对</a:t>
            </a:r>
          </a:p>
        </p:txBody>
      </p:sp>
      <p:sp>
        <p:nvSpPr>
          <p:cNvPr id="15" name="圆角矩形 14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zh-CN" altLang="en-US" sz="1600" kern="0" dirty="0">
                <a:solidFill>
                  <a:prstClr val="white"/>
                </a:solidFill>
                <a:ea typeface="微软雅黑" panose="020B0503020204020204" charset="-122"/>
              </a:rPr>
              <a:t>答案</a:t>
            </a:r>
          </a:p>
        </p:txBody>
      </p:sp>
      <p:sp>
        <p:nvSpPr>
          <p:cNvPr id="9" name="圆角矩形 8">
            <a:hlinkClick r:id="rId7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0" name="圆角矩形 9">
            <a:hlinkClick r:id="rId8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50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41020" y="647530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4.</a:t>
            </a:r>
            <a:r>
              <a:rPr lang="zh-CN" altLang="en-US" sz="2800" b="1" kern="100">
                <a:latin typeface="+mn-ea"/>
                <a:cs typeface="Courier New" panose="02070309020205020404" pitchFamily="49" charset="0"/>
              </a:rPr>
              <a:t>气体压强的微观解释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image236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94" y="2061642"/>
            <a:ext cx="7572825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2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89206" y="276319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河南省五市联考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如图所示，水银柱将一定质量的理想气体封闭在竖直放置的容器内，粗管横截面积是细管的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倍，水银柱的上表面正好与粗管上端口齐平。大气压强为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，封闭气体的压强为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1.2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，此时水银柱的长度为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，封闭气体的长度为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，热力学温度为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缓慢的给封闭气体加热，当水银柱刚好全部进入细管中</a:t>
            </a:r>
            <a:r>
              <a:rPr lang="zh-CN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en-US" altLang="zh-CN" sz="280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 smtClean="0">
                <a:latin typeface="Times New Roman" panose="02020603050405020304" pitchFamily="18" charset="0"/>
                <a:ea typeface="宋体" panose="02010600030101010101" pitchFamily="2" charset="-122"/>
              </a:rPr>
              <a:t>此时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气体的热力学温度为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，求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的大小；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" name="圆角矩形 47">
            <a:hlinkClick r:id="rId2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  <p:sp>
        <p:nvSpPr>
          <p:cNvPr id="10" name="圆角矩形 9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2" name="圆角矩形 11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圆角矩形 12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4" name="圆角矩形 13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89206" y="4293890"/>
                <a:ext cx="11412000" cy="1050648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zh-CN" altLang="zh-CN" sz="2800" kern="10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答案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i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aseline="-25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0</m:t>
                    </m:r>
                  </m:oMath>
                </a14:m>
                <a:endParaRPr lang="zh-CN" altLang="zh-CN" sz="105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4293890"/>
                <a:ext cx="11412000" cy="1050648"/>
              </a:xfrm>
              <a:prstGeom prst="rect">
                <a:avLst/>
              </a:prstGeom>
              <a:blipFill rotWithShape="0">
                <a:blip r:embed="rId8"/>
                <a:stretch>
                  <a:fillRect l="-8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262.jpeg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702" y="2709714"/>
            <a:ext cx="792088" cy="258526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圆角矩形 14">
            <a:hlinkClick r:id="rId10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02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4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5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712880"/>
            <a:ext cx="11801206" cy="4445106"/>
            <a:chOff x="0" y="916630"/>
            <a:chExt cx="11801206" cy="44451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389206" y="1404755"/>
                  <a:ext cx="11412000" cy="39569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根据题意可知，初始时水银柱全部在粗管中，长度为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L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，水银柱对应的压强为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=1.2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=0.2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，当水银柱刚好全部进入细管中，水银柱的长度为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4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L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，则水银柱对应的压强为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0.8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，对封闭气体由理想气体状态方程可得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，其中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=1.2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=1.8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解得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15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1404755"/>
                  <a:ext cx="11412000" cy="395698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22" r="-7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组合 27"/>
            <p:cNvGrpSpPr/>
            <p:nvPr/>
          </p:nvGrpSpPr>
          <p:grpSpPr>
            <a:xfrm>
              <a:off x="0" y="916630"/>
              <a:ext cx="1439863" cy="424932"/>
              <a:chOff x="51643" y="755060"/>
              <a:chExt cx="1439863" cy="424932"/>
            </a:xfrm>
          </p:grpSpPr>
          <p:sp>
            <p:nvSpPr>
              <p:cNvPr id="29" name="矩形 28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31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" name="圆角矩形 16">
            <a:hlinkClick r:id="rId9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  <p:sp>
        <p:nvSpPr>
          <p:cNvPr id="18" name="圆角矩形 17">
            <a:hlinkClick r:id="rId10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37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89206" y="909514"/>
            <a:ext cx="9090376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设细管的横截面积为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，当气体的热力学温度再缓慢由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变成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的过程中，求气体对外界做的功为多少。</a:t>
            </a:r>
            <a:endParaRPr lang="zh-CN" altLang="zh-CN" sz="105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圆角矩形 9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2" name="圆角矩形 11">
            <a:hlinkClick r:id="rId3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圆角矩形 12">
            <a:hlinkClick r:id="rId4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4" name="圆角矩形 13">
            <a:hlinkClick r:id="rId5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9206" y="2372345"/>
            <a:ext cx="11412000" cy="6930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2.4</a:t>
            </a:r>
            <a:r>
              <a:rPr lang="en-US" altLang="zh-CN" sz="2800" i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800" i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LS</a:t>
            </a:r>
            <a:endParaRPr lang="zh-CN" altLang="zh-CN" sz="2800">
              <a:solidFill>
                <a:srgbClr val="0070C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5" name="image262.jpe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654" y="1125538"/>
            <a:ext cx="792088" cy="25852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圆角矩形 16">
            <a:hlinkClick r:id="rId7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  <p:sp>
        <p:nvSpPr>
          <p:cNvPr id="18" name="圆角矩形 17">
            <a:hlinkClick r:id="rId8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41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4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5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727187"/>
            <a:ext cx="11801206" cy="3139364"/>
            <a:chOff x="0" y="916630"/>
            <a:chExt cx="11801206" cy="3139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389206" y="1404755"/>
                  <a:ext cx="11412000" cy="26512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气体的温度再缓慢由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变成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的过程中，设气体体积的增加量为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，气体做等压变化，则有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=5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L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·4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=20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LS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，又有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，解得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LS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，可得气体对外界做的功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(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0.8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=2.4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LS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。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1404755"/>
                  <a:ext cx="11412000" cy="265123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22" r="-6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组合 27"/>
            <p:cNvGrpSpPr/>
            <p:nvPr/>
          </p:nvGrpSpPr>
          <p:grpSpPr>
            <a:xfrm>
              <a:off x="0" y="916630"/>
              <a:ext cx="1439863" cy="424932"/>
              <a:chOff x="51643" y="755060"/>
              <a:chExt cx="1439863" cy="424932"/>
            </a:xfrm>
          </p:grpSpPr>
          <p:sp>
            <p:nvSpPr>
              <p:cNvPr id="29" name="矩形 28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31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" name="圆角矩形 16">
            <a:hlinkClick r:id="rId9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  <p:sp>
        <p:nvSpPr>
          <p:cNvPr id="18" name="圆角矩形 17">
            <a:hlinkClick r:id="rId10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347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243910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陕晋宁青卷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·13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某种卡车轮胎的标准胎压范围为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2.8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800" baseline="30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~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3.5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800" baseline="30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Pa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。卡车行驶过程中，一般胎内气体的温度会升高，体积及压强也会增大。若某一行驶过程中胎内气体压强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随体积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线性变化如图所示，温度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为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300 K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时，体积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8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和压强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分别为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0.528 m</a:t>
            </a:r>
            <a:r>
              <a:rPr lang="en-US" altLang="zh-CN" sz="28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3.0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8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Pa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；当胎内气体温度升高到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8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为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350 K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时，体积增大到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8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为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0.560 m</a:t>
            </a:r>
            <a:r>
              <a:rPr lang="en-US" altLang="zh-CN" sz="28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，气体可视为理想气体</a:t>
            </a:r>
            <a:r>
              <a:rPr lang="zh-CN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28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求此时胎内气体的压强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4924430"/>
            <a:ext cx="11412000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tabLst>
                <a:tab pos="2790825" algn="l"/>
                <a:tab pos="4231005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3.3</a:t>
            </a:r>
            <a:r>
              <a:rPr lang="en-US" altLang="zh-CN" sz="2800">
                <a:solidFill>
                  <a:srgbClr val="0070C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800" baseline="300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Pa</a:t>
            </a:r>
            <a:endParaRPr lang="zh-CN" altLang="zh-CN" sz="280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圆角矩形 1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圆角矩形 12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pic>
        <p:nvPicPr>
          <p:cNvPr id="19" name="image263.jpe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3700294"/>
            <a:ext cx="3438411" cy="23217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圆角矩形 17">
            <a:hlinkClick r:id="rId8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23293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916630"/>
            <a:ext cx="11801206" cy="2566294"/>
            <a:chOff x="0" y="916630"/>
            <a:chExt cx="11801206" cy="2566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/>
                <p:cNvSpPr/>
                <p:nvPr/>
              </p:nvSpPr>
              <p:spPr>
                <a:xfrm>
                  <a:off x="389206" y="1401713"/>
                  <a:ext cx="11412000" cy="20812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根据理想气体状态方程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代入数据得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=3.3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×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10</a:t>
                  </a:r>
                  <a:r>
                    <a:rPr lang="en-US" altLang="zh-CN" sz="2800" baseline="30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Pa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39" name="矩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1401713"/>
                  <a:ext cx="11412000" cy="208121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组合 39"/>
            <p:cNvGrpSpPr/>
            <p:nvPr/>
          </p:nvGrpSpPr>
          <p:grpSpPr>
            <a:xfrm>
              <a:off x="0" y="916630"/>
              <a:ext cx="1439863" cy="424932"/>
              <a:chOff x="51643" y="755060"/>
              <a:chExt cx="1439863" cy="424932"/>
            </a:xfrm>
          </p:grpSpPr>
          <p:sp>
            <p:nvSpPr>
              <p:cNvPr id="41" name="矩形 40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43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44" name="直接连接符 43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7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12621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77466"/>
            <a:ext cx="7650216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(2</a:t>
            </a: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若该过程中胎内气体吸收的热量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7.608</a:t>
            </a:r>
            <a:r>
              <a:rPr lang="en-US" altLang="zh-CN" sz="2800" dirty="0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8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J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，求胎内气体的内能增加量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1877072"/>
            <a:ext cx="11412000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tabLst>
                <a:tab pos="2790825" algn="l"/>
                <a:tab pos="4231005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6.6</a:t>
            </a:r>
            <a:r>
              <a:rPr lang="en-US" altLang="zh-CN" sz="2800">
                <a:solidFill>
                  <a:srgbClr val="0070C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800" baseline="300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J</a:t>
            </a:r>
            <a:endParaRPr lang="zh-CN" altLang="zh-CN" sz="280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圆角矩形 1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圆角矩形 12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0" y="2936095"/>
            <a:ext cx="11801206" cy="2725947"/>
            <a:chOff x="0" y="916630"/>
            <a:chExt cx="11801206" cy="27259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389206" y="1364261"/>
                  <a:ext cx="11412000" cy="22783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en-US" altLang="zh-CN" sz="28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图线与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轴围成的面积表示做功的大小，该过程气体体积增大，则气体对外做功，可得外界对气体做功为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(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)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=-1.008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×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10</a:t>
                  </a:r>
                  <a:r>
                    <a:rPr lang="en-US" altLang="zh-CN" sz="2800" baseline="30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4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J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，由热力学第一定律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U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Q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W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，代入数据可得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Δ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U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=6.6</a:t>
                  </a:r>
                  <a:r>
                    <a:rPr lang="en-US" altLang="zh-CN" sz="2800"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rPr>
                    <a:t>×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10</a:t>
                  </a:r>
                  <a:r>
                    <a:rPr lang="en-US" altLang="zh-CN" sz="2800" baseline="30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4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J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。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1364261"/>
                  <a:ext cx="11412000" cy="227831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22" b="-32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组合 21"/>
            <p:cNvGrpSpPr/>
            <p:nvPr/>
          </p:nvGrpSpPr>
          <p:grpSpPr>
            <a:xfrm>
              <a:off x="0" y="916630"/>
              <a:ext cx="1439863" cy="424932"/>
              <a:chOff x="51643" y="755060"/>
              <a:chExt cx="1439863" cy="424932"/>
            </a:xfrm>
          </p:grpSpPr>
          <p:sp>
            <p:nvSpPr>
              <p:cNvPr id="23" name="矩形 22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25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9" name="image263.jpe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468700"/>
            <a:ext cx="3438411" cy="232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圆角矩形 29">
            <a:hlinkClick r:id="rId10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1987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89206" y="117426"/>
                <a:ext cx="11394632" cy="4914976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3.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2024·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甘肃卷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·13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如图，刚性容器内壁光滑、盛有一定量的气体，被隔板分成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、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两部分，隔板与容器右侧用一根轻质弹簧相连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(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忽略隔板厚度和弹簧体积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。容器横截面积为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S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、长为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。开始时系统处于平衡态，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、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体积均为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Sl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，压强均为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，弹簧为原长。现将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部分气体抽出一半，系统稳定后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的体积变为原来的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。整个过程系统温度保持不变，气体视为理想气体。求</a:t>
                </a:r>
                <a:r>
                  <a:rPr lang="zh-CN" altLang="zh-CN" sz="280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：</a:t>
                </a:r>
                <a:endParaRPr lang="en-US" altLang="zh-CN" sz="2800" smtClean="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790825" algn="l"/>
                    <a:tab pos="4231005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(1)</a:t>
                </a:r>
                <a:r>
                  <a:rPr lang="zh-CN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抽气之后</a:t>
                </a: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zh-CN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内气体的压强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zh-CN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 baseline="-25000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。</a:t>
                </a:r>
                <a:endParaRPr lang="zh-CN" altLang="zh-CN" sz="280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117426"/>
                <a:ext cx="11394632" cy="4914976"/>
              </a:xfrm>
              <a:prstGeom prst="rect">
                <a:avLst/>
              </a:prstGeom>
              <a:blipFill rotWithShape="0">
                <a:blip r:embed="rId2"/>
                <a:stretch>
                  <a:fillRect l="-856" r="-3852" b="-6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89206" y="4987975"/>
                <a:ext cx="8226280" cy="963829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2790825" algn="l"/>
                    <a:tab pos="4140835" algn="l"/>
                  </a:tabLst>
                </a:pPr>
                <a:r>
                  <a:rPr lang="zh-CN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答案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i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p</m:t>
                    </m:r>
                    <m:r>
                      <m:rPr>
                        <m:nor/>
                      </m:rPr>
                      <a:rPr lang="en-US" altLang="zh-CN" sz="2800" baseline="-25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0</m:t>
                    </m:r>
                  </m:oMath>
                </a14:m>
                <a:r>
                  <a:rPr lang="zh-CN" altLang="zh-CN" sz="280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i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</a:t>
                </a:r>
                <a:r>
                  <a:rPr lang="en-US" altLang="zh-CN" sz="2800" baseline="-2500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0</a:t>
                </a:r>
                <a:endParaRPr lang="zh-CN" altLang="zh-CN" sz="2800" dirty="0">
                  <a:solidFill>
                    <a:srgbClr val="0070C0"/>
                  </a:solidFill>
                  <a:latin typeface="NEU-BZ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4987975"/>
                <a:ext cx="8226280" cy="963829"/>
              </a:xfrm>
              <a:prstGeom prst="rect">
                <a:avLst/>
              </a:prstGeom>
              <a:blipFill rotWithShape="0">
                <a:blip r:embed="rId3"/>
                <a:stretch>
                  <a:fillRect l="-1186" b="-5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 10">
            <a:hlinkClick r:id="rId4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2" name="圆角矩形 11">
            <a:hlinkClick r:id="rId5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圆角矩形 12">
            <a:hlinkClick r:id="rId6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4" name="圆角矩形 13">
            <a:hlinkClick r:id="rId7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5" name="圆角矩形 14">
            <a:hlinkClick r:id="rId8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pic>
        <p:nvPicPr>
          <p:cNvPr id="20" name="image264.jpeg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82" y="3609682"/>
            <a:ext cx="3881593" cy="205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圆角矩形 17">
            <a:hlinkClick r:id="rId10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31637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0" y="252413"/>
            <a:ext cx="11801206" cy="5913685"/>
            <a:chOff x="0" y="916630"/>
            <a:chExt cx="11801206" cy="5913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矩形 42"/>
                <p:cNvSpPr/>
                <p:nvPr/>
              </p:nvSpPr>
              <p:spPr>
                <a:xfrm>
                  <a:off x="389206" y="1401713"/>
                  <a:ext cx="11412000" cy="54286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对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内气体分析：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抽气前：体积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Sl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　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压强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抽气后：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=2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-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Sl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根据玻意耳定律得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解得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对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内气体分析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</a:t>
                  </a: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若体积不变的情况下抽去一半的气体，则压强变为原来的一半即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zh-CN" altLang="zh-CN" sz="2800" smtClean="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43" name="矩形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1401713"/>
                  <a:ext cx="11412000" cy="542860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组合 43"/>
            <p:cNvGrpSpPr/>
            <p:nvPr/>
          </p:nvGrpSpPr>
          <p:grpSpPr>
            <a:xfrm>
              <a:off x="0" y="916630"/>
              <a:ext cx="1439863" cy="424932"/>
              <a:chOff x="51643" y="755060"/>
              <a:chExt cx="1439863" cy="424932"/>
            </a:xfrm>
          </p:grpSpPr>
          <p:sp>
            <p:nvSpPr>
              <p:cNvPr id="45" name="矩形 44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47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48" name="直接连接符 47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" name="圆角矩形 20">
            <a:hlinkClick r:id="rId9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333150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0" y="593675"/>
            <a:ext cx="11801206" cy="2332063"/>
            <a:chOff x="0" y="916630"/>
            <a:chExt cx="11801206" cy="2332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矩形 42"/>
                <p:cNvSpPr/>
                <p:nvPr/>
              </p:nvSpPr>
              <p:spPr>
                <a:xfrm>
                  <a:off x="389206" y="1401713"/>
                  <a:ext cx="11412000" cy="184698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则根据玻意耳定律得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r>
                    <a:rPr lang="en-US" altLang="zh-CN" sz="28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en-US" altLang="zh-CN" sz="28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·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endParaRPr lang="zh-CN" altLang="zh-CN" sz="110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解得</a:t>
                  </a:r>
                  <a:r>
                    <a:rPr lang="en-US" altLang="zh-CN" sz="28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en-US" altLang="zh-CN" sz="28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800"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8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  <a:endParaRPr lang="zh-CN" altLang="zh-CN" sz="110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43" name="矩形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1401713"/>
                  <a:ext cx="11412000" cy="184698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22" b="-297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组合 43"/>
            <p:cNvGrpSpPr/>
            <p:nvPr/>
          </p:nvGrpSpPr>
          <p:grpSpPr>
            <a:xfrm>
              <a:off x="0" y="916630"/>
              <a:ext cx="1439863" cy="424932"/>
              <a:chOff x="51643" y="755060"/>
              <a:chExt cx="1439863" cy="424932"/>
            </a:xfrm>
          </p:grpSpPr>
          <p:sp>
            <p:nvSpPr>
              <p:cNvPr id="45" name="矩形 44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47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48" name="直接连接符 47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" name="圆角矩形 20">
            <a:hlinkClick r:id="rId9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13095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41020" y="117426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5.</a:t>
            </a:r>
            <a:r>
              <a:rPr lang="zh-CN" altLang="en-US" sz="2800" b="1" kern="100">
                <a:latin typeface="+mn-ea"/>
                <a:cs typeface="Courier New" panose="02070309020205020404" pitchFamily="49" charset="0"/>
              </a:rPr>
              <a:t>晶体与非晶体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861818"/>
              </p:ext>
            </p:extLst>
          </p:nvPr>
        </p:nvGraphicFramePr>
        <p:xfrm>
          <a:off x="522014" y="988585"/>
          <a:ext cx="11231006" cy="5422112"/>
        </p:xfrm>
        <a:graphic>
          <a:graphicData uri="http://schemas.openxmlformats.org/drawingml/2006/table">
            <a:tbl>
              <a:tblPr firstRow="1" firstCol="1" bandRow="1"/>
              <a:tblGrid>
                <a:gridCol w="2044800"/>
                <a:gridCol w="4104456"/>
                <a:gridCol w="2018865"/>
                <a:gridCol w="3062885"/>
              </a:tblGrid>
              <a:tr h="51974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比较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晶体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非晶体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1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单晶体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多晶体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9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外形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规则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不规则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9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物理性质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各向异性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各向同性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9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熔点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确定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不确定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原子排列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有规则，但多晶体中每个小的单晶体间的排列无规则</a:t>
                      </a:r>
                    </a:p>
                  </a:txBody>
                  <a:tcPr marL="10472" marR="10472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无规则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1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联系</a:t>
                      </a:r>
                    </a:p>
                  </a:txBody>
                  <a:tcPr marL="5735" marR="5735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  <a:tab pos="4231005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晶体与非晶体在一定条件下可以相互转化</a:t>
                      </a:r>
                    </a:p>
                  </a:txBody>
                  <a:tcPr marL="10472" marR="10472" marT="5735" marB="57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0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9206" y="509242"/>
            <a:ext cx="786624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弹簧的劲度系数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89206" y="1197546"/>
                <a:ext cx="8226280" cy="1045070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2790825" algn="l"/>
                    <a:tab pos="4140835" algn="l"/>
                  </a:tabLst>
                </a:pPr>
                <a:r>
                  <a:rPr lang="zh-CN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答案</a:t>
                </a:r>
                <a:r>
                  <a:rPr lang="zh-CN" altLang="zh-CN" sz="280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zh-CN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altLang="zh-CN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zh-CN" altLang="zh-CN" sz="2800" dirty="0">
                  <a:solidFill>
                    <a:srgbClr val="0070C0"/>
                  </a:solidFill>
                  <a:latin typeface="NEU-BZ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1197546"/>
                <a:ext cx="8226280" cy="1045070"/>
              </a:xfrm>
              <a:prstGeom prst="rect">
                <a:avLst/>
              </a:prstGeom>
              <a:blipFill rotWithShape="0">
                <a:blip r:embed="rId2"/>
                <a:stretch>
                  <a:fillRect l="-1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 10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2" name="圆角矩形 11">
            <a:hlinkClick r:id="rId4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圆角矩形 12">
            <a:hlinkClick r:id="rId5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4" name="圆角矩形 13">
            <a:hlinkClick r:id="rId6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5" name="圆角矩形 14">
            <a:hlinkClick r:id="rId7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pic>
        <p:nvPicPr>
          <p:cNvPr id="20" name="image264.jpeg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4" y="465738"/>
            <a:ext cx="3881593" cy="20523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组合 20"/>
          <p:cNvGrpSpPr/>
          <p:nvPr/>
        </p:nvGrpSpPr>
        <p:grpSpPr>
          <a:xfrm>
            <a:off x="0" y="2493690"/>
            <a:ext cx="11801206" cy="3354138"/>
            <a:chOff x="0" y="916630"/>
            <a:chExt cx="11801206" cy="3354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389206" y="1401713"/>
                  <a:ext cx="11412000" cy="28690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由题意可知，弹簧的压缩量为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𝑙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，对隔板受力分析有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+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根据胡克定律得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k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𝑙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4</m:t>
                          </m:r>
                        </m:den>
                      </m:f>
                    </m:oMath>
                  </a14:m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联立得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k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8</m:t>
                          </m:r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𝑆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15</m:t>
                          </m:r>
                          <m:r>
                            <a:rPr lang="en-US" altLang="zh-CN" sz="2800" i="1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𝑙</m:t>
                          </m:r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。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1401713"/>
                  <a:ext cx="11412000" cy="286905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1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组合 22"/>
            <p:cNvGrpSpPr/>
            <p:nvPr/>
          </p:nvGrpSpPr>
          <p:grpSpPr>
            <a:xfrm>
              <a:off x="0" y="916630"/>
              <a:ext cx="1439863" cy="424932"/>
              <a:chOff x="51643" y="755060"/>
              <a:chExt cx="1439863" cy="424932"/>
            </a:xfrm>
          </p:grpSpPr>
          <p:sp>
            <p:nvSpPr>
              <p:cNvPr id="24" name="矩形 23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26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0" name="圆角矩形 29">
            <a:hlinkClick r:id="rId11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3372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9206" y="117426"/>
            <a:ext cx="11412000" cy="55707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en-US" altLang="zh-CN" sz="260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600">
                <a:latin typeface="Times New Roman" panose="02020603050405020304" pitchFamily="18" charset="0"/>
                <a:ea typeface="楷体" panose="02010609060101010101" pitchFamily="49" charset="-122"/>
              </a:rPr>
              <a:t>山东临沂市一模</a:t>
            </a:r>
            <a:r>
              <a:rPr lang="en-US" altLang="zh-CN" sz="26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2024</a:t>
            </a:r>
            <a:r>
              <a:rPr lang="zh-CN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年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月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日，嫦娥六号顺利发射，标志着我国朝</a:t>
            </a:r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绕月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探月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登月</a:t>
            </a:r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的宏伟计划又迈出了坚实的一步。假设在不久的将来，中国载人飞船在月球表面成功着陆。航天员身着出舱航天服，首先从太空舱进入到气闸舱，再关闭太空舱舱门，然后将气闸舱中的气体缓慢抽出，最后打开气闸舱门，航天员再从气闸舱出舱活动。已知气闸舱的容积为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 2.0 m</a:t>
            </a:r>
            <a:r>
              <a:rPr lang="en-US" altLang="zh-CN" sz="26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，舱中气体的初始压强为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0.8</a:t>
            </a:r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6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 Pa</a:t>
            </a:r>
            <a:r>
              <a:rPr lang="zh-CN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。为了给航天员一个适应过程，先将气闸舱的压强降至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 0.5</a:t>
            </a:r>
            <a:r>
              <a:rPr lang="en-US" altLang="zh-CN" sz="260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6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 Pa</a:t>
            </a:r>
            <a:r>
              <a:rPr lang="zh-CN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，航天员的体积不计。假设气闸舱的温度保持不变，在此过程中，求</a:t>
            </a:r>
            <a:r>
              <a:rPr lang="zh-CN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en-US" altLang="zh-CN" sz="260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zh-CN" sz="2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抽出的气体在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0.8</a:t>
            </a:r>
            <a:r>
              <a:rPr lang="en-US" altLang="zh-CN" sz="2600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6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 Pa</a:t>
            </a:r>
            <a:r>
              <a:rPr lang="zh-CN" altLang="zh-CN" sz="2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压强下的体积；</a:t>
            </a:r>
            <a:endParaRPr lang="zh-CN" altLang="zh-CN" sz="26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9206" y="5515572"/>
            <a:ext cx="11412000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tabLst>
                <a:tab pos="2790825" algn="l"/>
                <a:tab pos="4140835" algn="l"/>
              </a:tabLs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0.75 m</a:t>
            </a:r>
            <a:r>
              <a:rPr lang="en-US" altLang="zh-CN" sz="2800" baseline="300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zh-CN" sz="2800" dirty="0">
              <a:solidFill>
                <a:srgbClr val="0070C0"/>
              </a:solidFill>
              <a:latin typeface="NEU-BZ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圆角矩形 1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2" name="圆角矩形 11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圆角矩形 12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4" name="圆角矩形 13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5" name="圆角矩形 14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pic>
        <p:nvPicPr>
          <p:cNvPr id="19" name="image266.jpe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4547007"/>
            <a:ext cx="3353343" cy="183715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圆角矩形 16">
            <a:hlinkClick r:id="rId8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125647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0" y="1272596"/>
            <a:ext cx="11801206" cy="3727253"/>
            <a:chOff x="0" y="916630"/>
            <a:chExt cx="11801206" cy="3727253"/>
          </a:xfrm>
        </p:grpSpPr>
        <p:sp>
          <p:nvSpPr>
            <p:cNvPr id="43" name="矩形 42"/>
            <p:cNvSpPr/>
            <p:nvPr/>
          </p:nvSpPr>
          <p:spPr>
            <a:xfrm>
              <a:off x="389206" y="1401713"/>
              <a:ext cx="11412000" cy="32421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以气闸舱内原有气体为研究对象，体积为 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=2.0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en-US" altLang="zh-CN" sz="2800" baseline="3000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，压强为 </a:t>
              </a:r>
              <a:r>
                <a:rPr lang="en-US" altLang="zh-CN" sz="2800" i="1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=0.8</a:t>
              </a:r>
              <a:r>
                <a:rPr lang="en-US" altLang="zh-CN" sz="2800" smtClean="0">
                  <a:latin typeface="宋体" panose="02010600030101010101" pitchFamily="2" charset="-122"/>
                  <a:ea typeface="宋体" panose="02010600030101010101" pitchFamily="2" charset="-122"/>
                </a:rPr>
                <a:t>×</a:t>
              </a: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en-US" altLang="zh-CN" sz="280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r>
                <a:rPr lang="en-US" altLang="zh-CN" sz="2800" baseline="3000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en-US" altLang="zh-CN" sz="2800" smtClean="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Pa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，降压后气体的压强为 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=0.5</a:t>
              </a:r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×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r>
                <a:rPr lang="en-US" altLang="zh-CN" sz="2800" baseline="3000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Pa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，体积为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，由玻意耳定律可得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，解得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=3.2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en-US" altLang="zh-CN" sz="2800" baseline="3000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，抽出的气体在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=0.5</a:t>
              </a:r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×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r>
                <a:rPr lang="en-US" altLang="zh-CN" sz="2800" baseline="3000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Pa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时的体积为 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，设转换到 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=0.8</a:t>
              </a:r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×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r>
                <a:rPr lang="en-US" altLang="zh-CN" sz="2800" baseline="3000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Pa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压强下的体积为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，由玻意耳定律可得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(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)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，解得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=0.75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en-US" altLang="zh-CN" sz="2800" baseline="3000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zh-CN" altLang="zh-CN" sz="110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0" y="916630"/>
              <a:ext cx="1439863" cy="424932"/>
              <a:chOff x="51643" y="755060"/>
              <a:chExt cx="1439863" cy="424932"/>
            </a:xfrm>
          </p:grpSpPr>
          <p:sp>
            <p:nvSpPr>
              <p:cNvPr id="45" name="矩形 44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47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48" name="直接连接符 47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37765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9206" y="493269"/>
            <a:ext cx="714616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气闸舱内存留气体的质量与原气闸舱内气体质量之比。</a:t>
            </a:r>
            <a:endParaRPr lang="zh-CN" altLang="zh-CN" sz="26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9206" y="1933429"/>
            <a:ext cx="11412000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tabLst>
                <a:tab pos="2790825" algn="l"/>
                <a:tab pos="4140835" algn="l"/>
              </a:tabLs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zh-CN" sz="2800">
                <a:solidFill>
                  <a:srgbClr val="0070C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endParaRPr lang="zh-CN" altLang="zh-CN" sz="2800" dirty="0">
              <a:solidFill>
                <a:srgbClr val="0070C0"/>
              </a:solidFill>
              <a:latin typeface="NEU-BZ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圆角矩形 1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2" name="圆角矩形 11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3" name="圆角矩形 12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4" name="圆角矩形 13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5" name="圆角矩形 14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pic>
        <p:nvPicPr>
          <p:cNvPr id="19" name="image266.jpe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637285"/>
            <a:ext cx="3353343" cy="1837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组合 16"/>
          <p:cNvGrpSpPr/>
          <p:nvPr/>
        </p:nvGrpSpPr>
        <p:grpSpPr>
          <a:xfrm>
            <a:off x="0" y="2869533"/>
            <a:ext cx="11801206" cy="2864517"/>
            <a:chOff x="0" y="916630"/>
            <a:chExt cx="11801206" cy="28645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389206" y="1401713"/>
                  <a:ext cx="11412000" cy="23794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0"/>
                    </a:spcAft>
                    <a:tabLst>
                      <a:tab pos="2790825" algn="l"/>
                      <a:tab pos="4231005" algn="l"/>
                    </a:tabLst>
                  </a:pPr>
                  <a:r>
                    <a:rPr lang="zh-CN" altLang="zh-CN" sz="2800" spc="-10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以气闸舱内原有气体为研究对象，压强为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</a:t>
                  </a:r>
                  <a:r>
                    <a:rPr lang="en-US" altLang="zh-CN" sz="2800" spc="-1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=0.5</a:t>
                  </a:r>
                  <a:r>
                    <a:rPr lang="en-US" altLang="zh-CN" sz="2800" spc="-100">
                      <a:effectLst/>
                      <a:latin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10</a:t>
                  </a:r>
                  <a:r>
                    <a:rPr lang="en-US" altLang="zh-CN" sz="2800" spc="-100" baseline="30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5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Pa</a:t>
                  </a:r>
                  <a:r>
                    <a:rPr lang="zh-CN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，体积为</a:t>
                  </a:r>
                  <a:r>
                    <a:rPr lang="zh-CN" altLang="zh-CN" sz="2800" spc="-100">
                      <a:effectLst/>
                      <a:ea typeface="Times New Roman" panose="02020603050405020304" pitchFamily="18" charset="0"/>
                    </a:rPr>
                    <a:t> </a:t>
                  </a:r>
                  <a:r>
                    <a:rPr lang="en-US" altLang="zh-CN" sz="2800" i="1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spc="-1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=3.2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 spc="-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m</a:t>
                  </a:r>
                  <a:r>
                    <a:rPr lang="en-US" altLang="zh-CN" sz="2800" spc="-100" baseline="30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r>
                    <a:rPr lang="zh-CN" altLang="zh-CN" sz="2800" spc="-1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抽气后气闸舱内存留气体的体积为</a:t>
                  </a:r>
                  <a:r>
                    <a:rPr lang="zh-CN" altLang="zh-CN" sz="2800">
                      <a:effectLst/>
                      <a:ea typeface="Times New Roman" panose="02020603050405020304" pitchFamily="18" charset="0"/>
                    </a:rPr>
                    <a:t> </a:t>
                  </a:r>
                  <a:r>
                    <a:rPr lang="en-US" altLang="zh-CN" sz="2800" i="1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V</a:t>
                  </a:r>
                  <a:r>
                    <a:rPr lang="en-US" altLang="zh-CN" sz="2800" baseline="-25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=2.0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 </a:t>
                  </a:r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m</a:t>
                  </a:r>
                  <a:r>
                    <a:rPr lang="en-US" altLang="zh-CN" sz="2800" baseline="300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3</a:t>
                  </a:r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，气闸舱内存留气体的质量与原气闸舱内气体质量之比为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8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28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zh-CN" altLang="zh-CN" sz="2800">
                      <a:effectLst/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。</a:t>
                  </a:r>
                  <a:endParaRPr lang="zh-CN" altLang="zh-CN" sz="1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06" y="1401713"/>
                  <a:ext cx="11412000" cy="237943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122" r="-24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组合 21"/>
            <p:cNvGrpSpPr/>
            <p:nvPr/>
          </p:nvGrpSpPr>
          <p:grpSpPr>
            <a:xfrm>
              <a:off x="0" y="916630"/>
              <a:ext cx="1439863" cy="424932"/>
              <a:chOff x="51643" y="755060"/>
              <a:chExt cx="1439863" cy="424932"/>
            </a:xfrm>
          </p:grpSpPr>
          <p:sp>
            <p:nvSpPr>
              <p:cNvPr id="23" name="矩形 22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25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9" name="圆角矩形 28">
            <a:hlinkClick r:id="rId10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2642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smtClean="0">
                <a:solidFill>
                  <a:prstClr val="white"/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566" y="176871"/>
            <a:ext cx="1144927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5.</a:t>
            </a:r>
            <a:r>
              <a:rPr lang="en-US" altLang="zh-CN" sz="2600" smtClean="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2025·</a:t>
            </a:r>
            <a:r>
              <a:rPr lang="zh-CN" altLang="zh-CN" sz="2600" smtClean="0">
                <a:latin typeface="Times New Roman" panose="02020603050405020304" pitchFamily="18" charset="0"/>
                <a:ea typeface="楷体" panose="02010609060101010101" pitchFamily="49" charset="-122"/>
              </a:rPr>
              <a:t>广东卷</a:t>
            </a: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·13</a:t>
            </a:r>
            <a:r>
              <a:rPr lang="en-US" altLang="zh-CN" sz="2600" smtClean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如图是某铸造原理示意图，往气室注入空气增加压强，使金属液沿升液管进入已预热的铸型室，待铸型室内金属液冷却凝固后获得铸件。柱状铸型室通过排气孔与大气相通，大气压强</a:t>
            </a:r>
            <a:r>
              <a:rPr lang="en-US" altLang="zh-CN" sz="26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600" baseline="-25000" smtClean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=1.0</a:t>
            </a:r>
            <a:r>
              <a:rPr lang="en-US" altLang="zh-CN" sz="2600" smtClean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600" baseline="30000" smtClean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 Pa</a:t>
            </a:r>
            <a:r>
              <a:rPr lang="zh-CN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，铸型室底面积</a:t>
            </a:r>
            <a:r>
              <a:rPr lang="en-US" altLang="zh-CN" sz="26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600" baseline="-25000" smtClean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=0.2 m</a:t>
            </a:r>
            <a:r>
              <a:rPr lang="en-US" altLang="zh-CN" sz="2600" baseline="30000" smtClean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，高度</a:t>
            </a:r>
            <a:r>
              <a:rPr lang="en-US" altLang="zh-CN" sz="26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600" baseline="-25000" smtClean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=0.2 m</a:t>
            </a:r>
            <a:r>
              <a:rPr lang="zh-CN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，底面与注气前气室内金属液面高度差</a:t>
            </a:r>
            <a:r>
              <a:rPr lang="en-US" altLang="zh-CN" sz="26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=0.15 m</a:t>
            </a:r>
            <a:r>
              <a:rPr lang="zh-CN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，柱状气室底面积</a:t>
            </a:r>
            <a:r>
              <a:rPr lang="en-US" altLang="zh-CN" sz="26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600" baseline="-25000" smtClean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=0.8 m</a:t>
            </a:r>
            <a:r>
              <a:rPr lang="en-US" altLang="zh-CN" sz="2600" baseline="30000" smtClean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，注气前气室内气体压强为</a:t>
            </a:r>
            <a:r>
              <a:rPr lang="en-US" altLang="zh-CN" sz="26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600" baseline="-25000" smtClean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，金属液的密度</a:t>
            </a:r>
            <a:r>
              <a:rPr lang="en-US" altLang="zh-CN" sz="26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ρ</a:t>
            </a: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=5.0</a:t>
            </a:r>
            <a:r>
              <a:rPr lang="en-US" altLang="zh-CN" sz="2600" smtClean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600" baseline="30000" smtClean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 kg</a:t>
            </a:r>
            <a:r>
              <a:rPr lang="en-US" altLang="zh-CN" sz="26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600" baseline="30000" smtClean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，重力加速度取</a:t>
            </a:r>
            <a:r>
              <a:rPr lang="en-US" altLang="zh-CN" sz="26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=10 m/s</a:t>
            </a:r>
            <a:r>
              <a:rPr lang="en-US" altLang="zh-CN" sz="2600" baseline="30000" smtClean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，空气可视为理想气体，不计升液管的体积。</a:t>
            </a:r>
            <a:endParaRPr lang="en-US" altLang="zh-CN" sz="260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600" smtClean="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zh-CN" sz="26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求金属液刚好充满铸型室时，气室内金属液面</a:t>
            </a:r>
            <a:endParaRPr lang="en-US" altLang="zh-CN" sz="26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6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下降的高度</a:t>
            </a:r>
            <a:r>
              <a:rPr lang="en-US" altLang="zh-CN" sz="26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600" baseline="-25000" smtClean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6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和气室内气体压强</a:t>
            </a:r>
            <a:r>
              <a:rPr lang="en-US" altLang="zh-CN" sz="2600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600" baseline="-25000" smtClean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6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4566" y="5620629"/>
            <a:ext cx="11449272" cy="61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6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0.05 m</a:t>
            </a:r>
            <a:r>
              <a:rPr lang="zh-CN" altLang="zh-CN" sz="26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1.2</a:t>
            </a:r>
            <a:r>
              <a:rPr lang="en-US" altLang="zh-CN" sz="2600">
                <a:solidFill>
                  <a:srgbClr val="0070C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600" baseline="300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6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Pa</a:t>
            </a:r>
            <a:endParaRPr lang="zh-CN" altLang="zh-CN" sz="2600">
              <a:solidFill>
                <a:srgbClr val="0070C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" name="image267.jpe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3975249"/>
            <a:ext cx="2863971" cy="239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圆角矩形 11">
            <a:hlinkClick r:id="rId8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29661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smtClean="0">
                <a:solidFill>
                  <a:prstClr val="white"/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1287840"/>
            <a:ext cx="11801206" cy="3150066"/>
            <a:chOff x="0" y="916630"/>
            <a:chExt cx="11801206" cy="3150066"/>
          </a:xfrm>
        </p:grpSpPr>
        <p:sp>
          <p:nvSpPr>
            <p:cNvPr id="12" name="矩形 11"/>
            <p:cNvSpPr/>
            <p:nvPr/>
          </p:nvSpPr>
          <p:spPr>
            <a:xfrm>
              <a:off x="389206" y="1470857"/>
              <a:ext cx="11412000" cy="2595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根据体积关系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CN" altLang="zh-CN" sz="11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可得下方液面下降高度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=0.05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endParaRPr lang="zh-CN" altLang="zh-CN" sz="11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此时下方气体的压强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ρg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(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)</a:t>
              </a:r>
              <a:endParaRPr lang="zh-CN" altLang="zh-CN" sz="11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代入数据可得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=1.2</a:t>
              </a:r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×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r>
                <a:rPr lang="en-US" altLang="zh-CN" sz="2800" baseline="3000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Pa</a:t>
              </a:r>
              <a:endParaRPr lang="zh-CN" altLang="zh-CN" sz="110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0" y="916630"/>
              <a:ext cx="1439863" cy="424932"/>
              <a:chOff x="51643" y="755060"/>
              <a:chExt cx="1439863" cy="424932"/>
            </a:xfrm>
          </p:grpSpPr>
          <p:sp>
            <p:nvSpPr>
              <p:cNvPr id="14" name="矩形 13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16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17" name="直接连接符 16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圆角矩形 24">
            <a:hlinkClick r:id="rId7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14368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smtClean="0">
                <a:solidFill>
                  <a:prstClr val="white"/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566" y="894413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若在注气前关闭排气孔使铸型室密封，且注气过程中铸型室内温度不变，求注气后铸型室内的金属液高度为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=0.04 m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时，气室内气体压强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4566" y="2997746"/>
            <a:ext cx="1144927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1.35</a:t>
            </a:r>
            <a:r>
              <a:rPr lang="en-US" altLang="zh-CN" sz="2800">
                <a:solidFill>
                  <a:srgbClr val="0070C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2800" baseline="300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Pa</a:t>
            </a:r>
            <a:endParaRPr lang="zh-CN" altLang="zh-CN" sz="2600">
              <a:solidFill>
                <a:srgbClr val="0070C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" name="image267.jpe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681190"/>
            <a:ext cx="2863971" cy="239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圆角矩形 11">
            <a:hlinkClick r:id="rId8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36332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smtClean="0">
                <a:solidFill>
                  <a:prstClr val="white"/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339651"/>
            <a:ext cx="11801206" cy="5735389"/>
            <a:chOff x="0" y="916630"/>
            <a:chExt cx="11801206" cy="5735389"/>
          </a:xfrm>
        </p:grpSpPr>
        <p:sp>
          <p:nvSpPr>
            <p:cNvPr id="12" name="矩形 11"/>
            <p:cNvSpPr/>
            <p:nvPr/>
          </p:nvSpPr>
          <p:spPr>
            <a:xfrm>
              <a:off x="389206" y="1470857"/>
              <a:ext cx="11412000" cy="5181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初始时，上方铸型室气体的压强为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，</a:t>
              </a:r>
              <a:endParaRPr lang="zh-CN" altLang="zh-CN" sz="11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体积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zh-CN" altLang="zh-CN" sz="11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当上方铸型室液面高为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=0.04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时，</a:t>
              </a:r>
              <a:endParaRPr lang="zh-CN" altLang="zh-CN" sz="11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气体体积为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V'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(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)</a:t>
              </a:r>
              <a:endParaRPr lang="zh-CN" altLang="zh-CN" sz="11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根据玻意耳定律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0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p'V'</a:t>
              </a:r>
              <a:endParaRPr lang="zh-CN" altLang="zh-CN" sz="11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可得此时上方铸型室内气体的压强为</a:t>
              </a:r>
              <a:endParaRPr lang="zh-CN" altLang="zh-CN" sz="11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p'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=1.25</a:t>
              </a:r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×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r>
                <a:rPr lang="en-US" altLang="zh-CN" sz="2800" baseline="3000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Pa</a:t>
              </a:r>
              <a:endParaRPr lang="zh-CN" altLang="zh-CN" sz="11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同理根据体积关系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zh-CN" altLang="zh-CN" sz="110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0" y="916630"/>
              <a:ext cx="1439863" cy="424932"/>
              <a:chOff x="51643" y="755060"/>
              <a:chExt cx="1439863" cy="424932"/>
            </a:xfrm>
          </p:grpSpPr>
          <p:sp>
            <p:nvSpPr>
              <p:cNvPr id="14" name="矩形 13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16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17" name="直接连接符 16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圆角矩形 24">
            <a:hlinkClick r:id="rId7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27737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smtClean="0">
                <a:solidFill>
                  <a:prstClr val="white"/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783784"/>
            <a:ext cx="11801206" cy="3150066"/>
            <a:chOff x="0" y="916630"/>
            <a:chExt cx="11801206" cy="3150066"/>
          </a:xfrm>
        </p:grpSpPr>
        <p:sp>
          <p:nvSpPr>
            <p:cNvPr id="12" name="矩形 11"/>
            <p:cNvSpPr/>
            <p:nvPr/>
          </p:nvSpPr>
          <p:spPr>
            <a:xfrm>
              <a:off x="389206" y="1470857"/>
              <a:ext cx="11412000" cy="2595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可得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=0.01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endParaRPr lang="zh-CN" altLang="zh-CN" sz="11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此时下方气室内气体压强</a:t>
              </a:r>
              <a:endParaRPr lang="zh-CN" altLang="zh-CN" sz="11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p'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ρg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(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)</a:t>
              </a:r>
              <a:endParaRPr lang="zh-CN" altLang="zh-CN" sz="11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  <a:tabLst>
                  <a:tab pos="2790825" algn="l"/>
                  <a:tab pos="4231005" algn="l"/>
                </a:tabLst>
              </a:pP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代入数据可得</a:t>
              </a:r>
              <a:r>
                <a:rPr lang="en-US" altLang="zh-CN" sz="2800" i="1">
                  <a:latin typeface="Times New Roman" panose="02020603050405020304" pitchFamily="18" charset="0"/>
                  <a:ea typeface="宋体" panose="02010600030101010101" pitchFamily="2" charset="-122"/>
                </a:rPr>
                <a:t>p</a:t>
              </a:r>
              <a:r>
                <a:rPr lang="en-US" altLang="zh-CN" sz="2800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=1.35</a:t>
              </a:r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×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r>
                <a:rPr lang="en-US" altLang="zh-CN" sz="2800" baseline="3000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宋体" panose="02010600030101010101" pitchFamily="2" charset="-122"/>
                </a:rPr>
                <a:t>Pa</a:t>
              </a:r>
              <a:r>
                <a:rPr lang="zh-CN" altLang="zh-CN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。</a:t>
              </a:r>
              <a:endParaRPr lang="zh-CN" altLang="zh-CN" sz="110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0" y="916630"/>
              <a:ext cx="1439863" cy="424932"/>
              <a:chOff x="51643" y="755060"/>
              <a:chExt cx="1439863" cy="424932"/>
            </a:xfrm>
          </p:grpSpPr>
          <p:sp>
            <p:nvSpPr>
              <p:cNvPr id="14" name="矩形 13"/>
              <p:cNvSpPr/>
              <p:nvPr/>
            </p:nvSpPr>
            <p:spPr bwMode="auto">
              <a:xfrm>
                <a:off x="51643" y="1143992"/>
                <a:ext cx="1439863" cy="36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64"/>
              <p:cNvSpPr>
                <a:spLocks noChangeArrowheads="1"/>
              </p:cNvSpPr>
              <p:nvPr/>
            </p:nvSpPr>
            <p:spPr bwMode="auto">
              <a:xfrm>
                <a:off x="458217" y="755060"/>
                <a:ext cx="774529" cy="419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经典繁仿黑" panose="02010609000101010101" pitchFamily="49" charset="-122"/>
                  </a:rPr>
                  <a:t>解析</a:t>
                </a:r>
              </a:p>
            </p:txBody>
          </p:sp>
          <p:grpSp>
            <p:nvGrpSpPr>
              <p:cNvPr id="16" name="组合 65"/>
              <p:cNvGrpSpPr>
                <a:grpSpLocks/>
              </p:cNvGrpSpPr>
              <p:nvPr/>
            </p:nvGrpSpPr>
            <p:grpSpPr bwMode="auto">
              <a:xfrm>
                <a:off x="1224676" y="886173"/>
                <a:ext cx="162478" cy="162211"/>
                <a:chOff x="3104" y="165"/>
                <a:chExt cx="276" cy="275"/>
              </a:xfrm>
            </p:grpSpPr>
            <p:cxnSp>
              <p:nvCxnSpPr>
                <p:cNvPr id="17" name="直接连接符 16"/>
                <p:cNvCxnSpPr/>
                <p:nvPr/>
              </p:nvCxnSpPr>
              <p:spPr>
                <a:xfrm>
                  <a:off x="3104" y="165"/>
                  <a:ext cx="275" cy="275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3379" y="214"/>
                  <a:ext cx="0" cy="226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3153" y="440"/>
                  <a:ext cx="227" cy="0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矩形 24">
            <a:hlinkClick r:id="rId7" action="ppaction://hlinksldjump"/>
          </p:cNvPr>
          <p:cNvSpPr/>
          <p:nvPr/>
        </p:nvSpPr>
        <p:spPr>
          <a:xfrm>
            <a:off x="11523679" y="6511278"/>
            <a:ext cx="666734" cy="348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经典繁仿黑" panose="02010609000101010101" pitchFamily="49" charset="-122"/>
                <a:ea typeface="经典繁仿黑" panose="02010609000101010101" pitchFamily="49" charset="-122"/>
                <a:cs typeface="经典繁仿黑" panose="02010609000101010101" pitchFamily="49" charset="-122"/>
              </a:rPr>
              <a:t>返回</a:t>
            </a:r>
            <a:endParaRPr lang="zh-CN" altLang="en-US" sz="1600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经典繁仿黑" panose="02010609000101010101" pitchFamily="49" charset="-122"/>
              <a:ea typeface="经典繁仿黑" panose="02010609000101010101" pitchFamily="49" charset="-122"/>
              <a:cs typeface="经典繁仿黑" panose="02010609000101010101" pitchFamily="49" charset="-122"/>
            </a:endParaRPr>
          </a:p>
        </p:txBody>
      </p:sp>
      <p:sp>
        <p:nvSpPr>
          <p:cNvPr id="26" name="圆角矩形 25">
            <a:hlinkClick r:id="rId8" action="ppaction://hlinksldjump"/>
          </p:cNvPr>
          <p:cNvSpPr/>
          <p:nvPr/>
        </p:nvSpPr>
        <p:spPr>
          <a:xfrm>
            <a:off x="1679988" y="6381115"/>
            <a:ext cx="496570" cy="288290"/>
          </a:xfrm>
          <a:prstGeom prst="roundRect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zh-CN" altLang="en-US" sz="1600" kern="0" dirty="0">
                <a:solidFill>
                  <a:srgbClr val="7F7F7F"/>
                </a:solidFill>
                <a:ea typeface="微软雅黑" panose="020B0503020204020204" charset="-122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12297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47700" y="838200"/>
            <a:ext cx="10871200" cy="4895850"/>
          </a:xfrm>
          <a:prstGeom prst="rect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66000">
                <a:srgbClr val="FFFFFF">
                  <a:alpha val="100000"/>
                </a:srgbClr>
              </a:gs>
              <a:gs pos="39000">
                <a:schemeClr val="bg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41350" y="5680075"/>
            <a:ext cx="10877550" cy="187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14350" y="652463"/>
            <a:ext cx="11137900" cy="5214937"/>
          </a:xfrm>
          <a:prstGeom prst="rect">
            <a:avLst/>
          </a:prstGeom>
          <a:noFill/>
          <a:ln w="12700" cmpd="sng">
            <a:solidFill>
              <a:schemeClr val="tx2">
                <a:lumMod val="20000"/>
                <a:lumOff val="8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199688" y="1011238"/>
            <a:ext cx="139541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大二轮专题复习</a:t>
            </a:r>
          </a:p>
        </p:txBody>
      </p:sp>
      <p:sp>
        <p:nvSpPr>
          <p:cNvPr id="17" name="任意多边形 3"/>
          <p:cNvSpPr/>
          <p:nvPr>
            <p:custDataLst>
              <p:tags r:id="rId1"/>
            </p:custDataLst>
          </p:nvPr>
        </p:nvSpPr>
        <p:spPr>
          <a:xfrm>
            <a:off x="10669588" y="266700"/>
            <a:ext cx="661987" cy="73342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+mn-ea"/>
            </a:endParaRPr>
          </a:p>
        </p:txBody>
      </p:sp>
      <p:sp>
        <p:nvSpPr>
          <p:cNvPr id="18" name="任意多边形 3"/>
          <p:cNvSpPr/>
          <p:nvPr>
            <p:custDataLst>
              <p:tags r:id="rId2"/>
            </p:custDataLst>
          </p:nvPr>
        </p:nvSpPr>
        <p:spPr>
          <a:xfrm>
            <a:off x="10690225" y="261938"/>
            <a:ext cx="661988" cy="73342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729E2ED-E9F9-A6E3-6F25-69901AB9F5F3}"/>
              </a:ext>
            </a:extLst>
          </p:cNvPr>
          <p:cNvSpPr/>
          <p:nvPr/>
        </p:nvSpPr>
        <p:spPr>
          <a:xfrm>
            <a:off x="1098178" y="1988840"/>
            <a:ext cx="1900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>
              <a:defRPr/>
            </a:pPr>
            <a:r>
              <a:rPr lang="en-US" altLang="zh-CN" kern="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THANKS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矩形 12">
            <a:extLst>
              <a:ext uri="{FF2B5EF4-FFF2-40B4-BE49-F238E27FC236}">
                <a16:creationId xmlns:a16="http://schemas.microsoft.com/office/drawing/2014/main" xmlns="" id="{E144C6BE-2A73-2BB4-9AE6-386D5C16C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2547640"/>
            <a:ext cx="25194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4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  <a:endParaRPr lang="zh-CN" altLang="en-US" sz="4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41020" y="1233509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6.</a:t>
            </a:r>
            <a:r>
              <a:rPr lang="zh-CN" altLang="zh-CN" sz="2800" b="1" kern="100">
                <a:latin typeface="+mn-ea"/>
                <a:cs typeface="Courier New" panose="02070309020205020404" pitchFamily="49" charset="0"/>
              </a:rPr>
              <a:t>液体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表面张力：使液体表面积收缩到最小。</a:t>
            </a:r>
            <a:endParaRPr lang="zh-CN" altLang="zh-CN" sz="1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90825" algn="l"/>
                <a:tab pos="4231005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液晶：既具有液体的流动性又具有晶体的光学各向异性。</a:t>
            </a:r>
            <a:endParaRPr lang="zh-CN" altLang="zh-CN" sz="1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98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e13c01-5d0a-4e58-9645-bd58e556997f"/>
  <p:tag name="COMMONDATA" val="eyJoZGlkIjoiYjkwMzllMmViNzQxMDg0MThiZGZiMDg4ZDRmZjZhY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5002</Words>
  <Application>Microsoft Office PowerPoint</Application>
  <PresentationFormat>自定义</PresentationFormat>
  <Paragraphs>844</Paragraphs>
  <Slides>89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89</vt:i4>
      </vt:variant>
    </vt:vector>
  </HeadingPairs>
  <TitlesOfParts>
    <vt:vector size="103" baseType="lpstr">
      <vt:lpstr>Helvetica Light</vt:lpstr>
      <vt:lpstr>NEU-BZ</vt:lpstr>
      <vt:lpstr>黑体</vt:lpstr>
      <vt:lpstr>华文细黑</vt:lpstr>
      <vt:lpstr>经典繁仿黑</vt:lpstr>
      <vt:lpstr>楷体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www.xinjiaoyu.com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6609</cp:revision>
  <dcterms:created xsi:type="dcterms:W3CDTF">2014-11-27T01:03:00Z</dcterms:created>
  <dcterms:modified xsi:type="dcterms:W3CDTF">2025-11-01T06:27:39Z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C9FEF39D191140FD8B206FBD51AEBC12</vt:lpwstr>
  </property>
</Properties>
</file>